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12"/>
  </p:notesMasterIdLst>
  <p:sldIdLst>
    <p:sldId id="256" r:id="rId3"/>
    <p:sldId id="257" r:id="rId4"/>
    <p:sldId id="302" r:id="rId5"/>
    <p:sldId id="300" r:id="rId6"/>
    <p:sldId id="303" r:id="rId7"/>
    <p:sldId id="304" r:id="rId8"/>
    <p:sldId id="305" r:id="rId9"/>
    <p:sldId id="307" r:id="rId10"/>
    <p:sldId id="30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139" autoAdjust="0"/>
  </p:normalViewPr>
  <p:slideViewPr>
    <p:cSldViewPr snapToGrid="0">
      <p:cViewPr varScale="1">
        <p:scale>
          <a:sx n="96" d="100"/>
          <a:sy n="96" d="100"/>
        </p:scale>
        <p:origin x="10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9EE2E-0661-4B52-9C51-FDD9C2D72E14}"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DF61-31AD-4793-8595-E441AC75B0EB}" type="slidenum">
              <a:rPr lang="en-US" smtClean="0"/>
              <a:t>‹#›</a:t>
            </a:fld>
            <a:endParaRPr lang="en-US"/>
          </a:p>
        </p:txBody>
      </p:sp>
    </p:spTree>
    <p:extLst>
      <p:ext uri="{BB962C8B-B14F-4D97-AF65-F5344CB8AC3E}">
        <p14:creationId xmlns:p14="http://schemas.microsoft.com/office/powerpoint/2010/main" val="225904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5F3-F31F-7B88-795A-2F534ED7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81F3F-FF4D-5B4E-4CAE-0266AA06A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B308B-3CB6-DDB1-75BF-52C21AD383B6}"/>
              </a:ext>
            </a:extLst>
          </p:cNvPr>
          <p:cNvSpPr>
            <a:spLocks noGrp="1"/>
          </p:cNvSpPr>
          <p:nvPr>
            <p:ph type="body" idx="1"/>
          </p:nvPr>
        </p:nvSpPr>
        <p:spPr/>
        <p:txBody>
          <a:bodyPr/>
          <a:lstStyle/>
          <a:p>
            <a:r>
              <a:rPr lang="en-US" dirty="0"/>
              <a:t>How the RAG Ingestion Pipeline </a:t>
            </a:r>
            <a:r>
              <a:rPr lang="en-US" dirty="0" err="1"/>
              <a:t>Works?The</a:t>
            </a:r>
            <a:r>
              <a:rPr lang="en-US" dirty="0"/>
              <a:t> ingestion pipeline takes unstructured data and prepares it for future retrieval. The steps </a:t>
            </a:r>
            <a:r>
              <a:rPr lang="en-US" dirty="0" err="1"/>
              <a:t>include:Unstructured</a:t>
            </a:r>
            <a:r>
              <a:rPr lang="en-US" dirty="0"/>
              <a:t> Data: This refers to raw data like text files, articles, or documents that lack a predefined </a:t>
            </a:r>
            <a:r>
              <a:rPr lang="en-US" dirty="0" err="1"/>
              <a:t>structure.Chunks</a:t>
            </a:r>
            <a:r>
              <a:rPr lang="en-US" dirty="0"/>
              <a:t> of Data: The unstructured data is split into smaller, more manageable chunks. This makes it easier to process and retrieve relevant information during the generation </a:t>
            </a:r>
            <a:r>
              <a:rPr lang="en-US" dirty="0" err="1"/>
              <a:t>phase.Vector</a:t>
            </a:r>
            <a:r>
              <a:rPr lang="en-US" dirty="0"/>
              <a:t> Embeddings: Each chunk is transformed into a numeric vector representation (embedding) using a model such as BERT. These embeddings are key to comparing and retrieving relevant information, as they capture the semantic meaning of the </a:t>
            </a:r>
            <a:r>
              <a:rPr lang="en-US" dirty="0" err="1"/>
              <a:t>text.Vector</a:t>
            </a:r>
            <a:r>
              <a:rPr lang="en-US" dirty="0"/>
              <a:t> Database: These embeddings are then stored in a vector database. This specialized database enables fast and efficient retrieval of similar vectors based on a given </a:t>
            </a:r>
            <a:r>
              <a:rPr lang="en-US" dirty="0" err="1"/>
              <a:t>query.You</a:t>
            </a:r>
            <a:r>
              <a:rPr lang="en-US" dirty="0"/>
              <a:t> can think of it as if you had a large collection of news articles, the ingestion pipeline would break each article into smaller sections, convert them into vectors using an embedding model, and store them in a vector database. Later, a query like "latest news on climate change" would retrieve the most relevant sections based on the vector similarity.</a:t>
            </a:r>
          </a:p>
        </p:txBody>
      </p:sp>
      <p:sp>
        <p:nvSpPr>
          <p:cNvPr id="4" name="Slide Number Placeholder 3">
            <a:extLst>
              <a:ext uri="{FF2B5EF4-FFF2-40B4-BE49-F238E27FC236}">
                <a16:creationId xmlns:a16="http://schemas.microsoft.com/office/drawing/2014/main" id="{E1E733E6-57B5-A014-671A-E2BB46A8464E}"/>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9399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73DE6-A36F-56F6-B9DA-CF6A57037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3CE8C-90EA-EDB7-FAF7-EF84DBDE5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D7121-015A-FC92-C00D-450AFC4B8433}"/>
              </a:ext>
            </a:extLst>
          </p:cNvPr>
          <p:cNvSpPr>
            <a:spLocks noGrp="1"/>
          </p:cNvSpPr>
          <p:nvPr>
            <p:ph type="body" idx="1"/>
          </p:nvPr>
        </p:nvSpPr>
        <p:spPr/>
        <p:txBody>
          <a:bodyPr/>
          <a:lstStyle/>
          <a:p>
            <a:r>
              <a:rPr lang="en-US" dirty="0"/>
              <a:t>A user query or question is input into the </a:t>
            </a:r>
            <a:r>
              <a:rPr lang="en-US" dirty="0" err="1"/>
              <a:t>system.The</a:t>
            </a:r>
            <a:r>
              <a:rPr lang="en-US" dirty="0"/>
              <a:t> query is converted into an embedding and sent to the vector database to retrieve the top N most similar chunks of </a:t>
            </a:r>
            <a:r>
              <a:rPr lang="en-US" dirty="0" err="1"/>
              <a:t>data.These</a:t>
            </a:r>
            <a:r>
              <a:rPr lang="en-US" dirty="0"/>
              <a:t> retrieved chunks are passed to a language model, which generates a response using the retrieved </a:t>
            </a:r>
            <a:r>
              <a:rPr lang="en-US" dirty="0" err="1"/>
              <a:t>information.lets</a:t>
            </a:r>
            <a:r>
              <a:rPr lang="en-US" dirty="0"/>
              <a:t> say if a user asks, "What is machine learning?", the naive RAG would retrieve relevant chunks from the vector database (such as definitions, explanations from articles), and then generate a detailed answer by combining those chunks.</a:t>
            </a:r>
          </a:p>
        </p:txBody>
      </p:sp>
      <p:sp>
        <p:nvSpPr>
          <p:cNvPr id="4" name="Slide Number Placeholder 3">
            <a:extLst>
              <a:ext uri="{FF2B5EF4-FFF2-40B4-BE49-F238E27FC236}">
                <a16:creationId xmlns:a16="http://schemas.microsoft.com/office/drawing/2014/main" id="{93871ABB-7C64-7819-2560-AF9A22C0B01D}"/>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03574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4D7DF61-31AD-4793-8595-E441AC75B0EB}" type="slidenum">
              <a:rPr lang="en-US" smtClean="0"/>
              <a:t>6</a:t>
            </a:fld>
            <a:endParaRPr lang="en-US"/>
          </a:p>
        </p:txBody>
      </p:sp>
    </p:spTree>
    <p:extLst>
      <p:ext uri="{BB962C8B-B14F-4D97-AF65-F5344CB8AC3E}">
        <p14:creationId xmlns:p14="http://schemas.microsoft.com/office/powerpoint/2010/main" val="22589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1660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63679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420406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12EA851E-1E3C-49BF-85CB-0882A26F407A}" type="datetimeFigureOut">
              <a:rPr lang="en-US" smtClean="0"/>
              <a:t>12/8/2024</a:t>
            </a:fld>
            <a:endParaRPr lang="en-US"/>
          </a:p>
        </p:txBody>
      </p:sp>
    </p:spTree>
    <p:extLst>
      <p:ext uri="{BB962C8B-B14F-4D97-AF65-F5344CB8AC3E}">
        <p14:creationId xmlns:p14="http://schemas.microsoft.com/office/powerpoint/2010/main" val="4678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209408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735364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4408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2331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470180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912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161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04074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75759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12126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762768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9734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89084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92953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55222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6717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608369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9409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601486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5977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490506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469032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46330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16482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724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727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509655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769212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8513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88351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06049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81346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7425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97858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12EA851E-1E3C-49BF-85CB-0882A26F407A}" type="datetimeFigureOut">
              <a:rPr lang="en-US" smtClean="0"/>
              <a:t>12/8/2024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4595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A851E-1E3C-49BF-85CB-0882A26F407A}" type="datetimeFigureOut">
              <a:rPr lang="en-US" smtClean="0"/>
              <a:t>12/8/2024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5BBCE-EAF3-4B04-BA69-4669A2978789}" type="slidenum">
              <a:rPr lang="en-US" smtClean="0"/>
              <a:t>‹#›</a:t>
            </a:fld>
            <a:endParaRPr lang="en-US"/>
          </a:p>
        </p:txBody>
      </p:sp>
    </p:spTree>
    <p:extLst>
      <p:ext uri="{BB962C8B-B14F-4D97-AF65-F5344CB8AC3E}">
        <p14:creationId xmlns:p14="http://schemas.microsoft.com/office/powerpoint/2010/main" val="3170246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28003492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39.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gif"/><Relationship Id="rId4" Type="http://schemas.openxmlformats.org/officeDocument/2006/relationships/image" Target="../media/image11.png"/><Relationship Id="rId9" Type="http://schemas.openxmlformats.org/officeDocument/2006/relationships/hyperlink" Target="https://www.pngall.com/database-png/download/233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hyperlink" Target="https://www.pngall.com/database-png/download/2331" TargetMode="External"/><Relationship Id="rId3" Type="http://schemas.openxmlformats.org/officeDocument/2006/relationships/notesSlide" Target="../notesSlides/notesSlide2.xml"/><Relationship Id="rId7" Type="http://schemas.openxmlformats.org/officeDocument/2006/relationships/image" Target="../media/image19.gif"/><Relationship Id="rId12" Type="http://schemas.openxmlformats.org/officeDocument/2006/relationships/image" Target="../media/image15.png"/><Relationship Id="rId2" Type="http://schemas.openxmlformats.org/officeDocument/2006/relationships/slideLayout" Target="../slideLayouts/slideLayout39.xml"/><Relationship Id="rId16" Type="http://schemas.openxmlformats.org/officeDocument/2006/relationships/hyperlink" Target="https://pixabay.com/en/documents-paper-files-148079/" TargetMode="External"/><Relationship Id="rId1" Type="http://schemas.openxmlformats.org/officeDocument/2006/relationships/tags" Target="../tags/tag2.xml"/><Relationship Id="rId6" Type="http://schemas.openxmlformats.org/officeDocument/2006/relationships/image" Target="../media/image16.gif"/><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hyperlink" Target="https://pixabay.com/en/coding-computer-computer-user-pc-1294361/" TargetMode="External"/><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png"/><Relationship Id="rId7" Type="http://schemas.openxmlformats.org/officeDocument/2006/relationships/hyperlink" Target="https://pixabay.com/en/coding-computer-computer-user-pc-1294361/" TargetMode="External"/><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38BAD1-FE74-7236-08F8-AB8E35D226A8}"/>
              </a:ext>
            </a:extLst>
          </p:cNvPr>
          <p:cNvSpPr>
            <a:spLocks noGrp="1"/>
          </p:cNvSpPr>
          <p:nvPr>
            <p:ph type="title"/>
          </p:nvPr>
        </p:nvSpPr>
        <p:spPr/>
        <p:txBody>
          <a:bodyPr>
            <a:normAutofit/>
          </a:bodyPr>
          <a:lstStyle/>
          <a:p>
            <a:r>
              <a:rPr lang="en-US" sz="16600" dirty="0"/>
              <a:t>RAG</a:t>
            </a:r>
          </a:p>
        </p:txBody>
      </p:sp>
      <p:sp>
        <p:nvSpPr>
          <p:cNvPr id="16" name="Text Placeholder 15">
            <a:extLst>
              <a:ext uri="{FF2B5EF4-FFF2-40B4-BE49-F238E27FC236}">
                <a16:creationId xmlns:a16="http://schemas.microsoft.com/office/drawing/2014/main" id="{1A46FB85-0014-9606-F066-AA65D5D0EA38}"/>
              </a:ext>
            </a:extLst>
          </p:cNvPr>
          <p:cNvSpPr>
            <a:spLocks noGrp="1"/>
          </p:cNvSpPr>
          <p:nvPr>
            <p:ph type="body" idx="1"/>
          </p:nvPr>
        </p:nvSpPr>
        <p:spPr>
          <a:xfrm>
            <a:off x="7123178" y="6126485"/>
            <a:ext cx="4672615" cy="931499"/>
          </a:xfrm>
        </p:spPr>
        <p:txBody>
          <a:bodyPr/>
          <a:lstStyle/>
          <a:p>
            <a:r>
              <a:rPr lang="en-US" dirty="0"/>
              <a:t>Akshay Parate</a:t>
            </a:r>
          </a:p>
        </p:txBody>
      </p:sp>
    </p:spTree>
    <p:extLst>
      <p:ext uri="{BB962C8B-B14F-4D97-AF65-F5344CB8AC3E}">
        <p14:creationId xmlns:p14="http://schemas.microsoft.com/office/powerpoint/2010/main" val="267072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7A6ED8-B225-7CC6-C788-F2CABC9298E9}"/>
              </a:ext>
            </a:extLst>
          </p:cNvPr>
          <p:cNvSpPr>
            <a:spLocks noGrp="1"/>
          </p:cNvSpPr>
          <p:nvPr>
            <p:ph type="title"/>
          </p:nvPr>
        </p:nvSpPr>
        <p:spPr>
          <a:xfrm>
            <a:off x="740690" y="128016"/>
            <a:ext cx="10710619" cy="1325563"/>
          </a:xfrm>
        </p:spPr>
        <p:txBody>
          <a:bodyPr/>
          <a:lstStyle/>
          <a:p>
            <a:pPr algn="ctr"/>
            <a:r>
              <a:rPr lang="en-US" sz="3600" dirty="0"/>
              <a:t>What</a:t>
            </a:r>
            <a:r>
              <a:rPr lang="en-US" dirty="0"/>
              <a:t> </a:t>
            </a:r>
            <a:r>
              <a:rPr lang="en-US" sz="3600" dirty="0"/>
              <a:t>is RAG ?</a:t>
            </a:r>
            <a:endParaRPr lang="en-US" dirty="0"/>
          </a:p>
        </p:txBody>
      </p:sp>
      <p:sp>
        <p:nvSpPr>
          <p:cNvPr id="5" name="Content Placeholder 4">
            <a:extLst>
              <a:ext uri="{FF2B5EF4-FFF2-40B4-BE49-F238E27FC236}">
                <a16:creationId xmlns:a16="http://schemas.microsoft.com/office/drawing/2014/main" id="{AB9357A5-801D-9CAC-6CC6-30025A500D62}"/>
              </a:ext>
            </a:extLst>
          </p:cNvPr>
          <p:cNvSpPr>
            <a:spLocks noGrp="1"/>
          </p:cNvSpPr>
          <p:nvPr>
            <p:ph idx="1"/>
          </p:nvPr>
        </p:nvSpPr>
        <p:spPr>
          <a:xfrm>
            <a:off x="644771" y="1115568"/>
            <a:ext cx="10709031" cy="5157216"/>
          </a:xfrm>
        </p:spPr>
        <p:txBody>
          <a:bodyPr>
            <a:normAutofit/>
          </a:bodyPr>
          <a:lstStyle/>
          <a:p>
            <a:r>
              <a:rPr lang="en-US" dirty="0"/>
              <a:t>RAG which stands for </a:t>
            </a:r>
            <a:r>
              <a:rPr lang="en-US" b="1" dirty="0"/>
              <a:t>Retrieval Augmented Generation</a:t>
            </a:r>
            <a:r>
              <a:rPr lang="en-US" dirty="0"/>
              <a:t>, is a </a:t>
            </a:r>
            <a:r>
              <a:rPr lang="en-US" b="0" i="0" dirty="0">
                <a:solidFill>
                  <a:srgbClr val="001D35"/>
                </a:solidFill>
                <a:effectLst/>
                <a:latin typeface="Google Sans"/>
              </a:rPr>
              <a:t>technique that enhances the accuracy and relevance of responses generated by large language models (LLMs) by allowing them to access and incorporate information from external knowledge bases, essentially providing more up-to-date and context-specific answers to queries.</a:t>
            </a:r>
          </a:p>
          <a:p>
            <a:pPr marL="0" indent="0">
              <a:buNone/>
            </a:pPr>
            <a:endParaRPr lang="en-US"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Benefits: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Improved accuracy</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Domain-specific expertise</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Up-to-date information</a:t>
            </a:r>
          </a:p>
          <a:p>
            <a:pPr marL="274331" lvl="1" indent="0" fontAlgn="ctr">
              <a:lnSpc>
                <a:spcPts val="1650"/>
              </a:lnSpc>
              <a:spcBef>
                <a:spcPts val="600"/>
              </a:spcBef>
              <a:spcAft>
                <a:spcPts val="600"/>
              </a:spcAft>
              <a:buNone/>
            </a:pPr>
            <a:endParaRPr lang="en-US" b="1" i="0" dirty="0">
              <a:solidFill>
                <a:srgbClr val="001D35"/>
              </a:solidFill>
              <a:effectLst/>
              <a:latin typeface="Google Sans"/>
            </a:endParaRPr>
          </a:p>
          <a:p>
            <a:pPr algn="l" fontAlgn="ctr">
              <a:lnSpc>
                <a:spcPts val="1650"/>
              </a:lnSpc>
              <a:spcBef>
                <a:spcPts val="600"/>
              </a:spcBef>
              <a:spcAft>
                <a:spcPts val="600"/>
              </a:spcAft>
              <a:buFont typeface="Arial" panose="020B0604020202020204" pitchFamily="34" charset="0"/>
              <a:buChar char="•"/>
            </a:pPr>
            <a:r>
              <a:rPr lang="en-US" b="1" i="0" dirty="0">
                <a:solidFill>
                  <a:srgbClr val="001D35"/>
                </a:solidFill>
                <a:effectLst/>
                <a:latin typeface="Google Sans"/>
              </a:rPr>
              <a:t>Applications: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Customer service chatbots</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Knowledge management systems</a:t>
            </a:r>
          </a:p>
          <a:p>
            <a:pPr lvl="1">
              <a:lnSpc>
                <a:spcPts val="1650"/>
              </a:lnSpc>
              <a:spcBef>
                <a:spcPts val="600"/>
              </a:spcBef>
              <a:spcAft>
                <a:spcPts val="1500"/>
              </a:spcAft>
              <a:buFont typeface="Wingdings" panose="05000000000000000000" pitchFamily="2" charset="2"/>
              <a:buChar char="Ø"/>
            </a:pPr>
            <a:r>
              <a:rPr lang="en-US" i="0" dirty="0">
                <a:solidFill>
                  <a:srgbClr val="001D35"/>
                </a:solidFill>
                <a:effectLst/>
                <a:latin typeface="Google Sans"/>
              </a:rPr>
              <a:t>Research and analysis</a:t>
            </a:r>
          </a:p>
          <a:p>
            <a:endParaRPr lang="en-US" dirty="0"/>
          </a:p>
        </p:txBody>
      </p:sp>
    </p:spTree>
    <p:extLst>
      <p:ext uri="{BB962C8B-B14F-4D97-AF65-F5344CB8AC3E}">
        <p14:creationId xmlns:p14="http://schemas.microsoft.com/office/powerpoint/2010/main" val="285205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3F4F-F4B7-3820-D68B-887B8BA7D409}"/>
            </a:ext>
          </a:extLst>
        </p:cNvPr>
        <p:cNvGrpSpPr/>
        <p:nvPr/>
      </p:nvGrpSpPr>
      <p:grpSpPr>
        <a:xfrm>
          <a:off x="0" y="0"/>
          <a:ext cx="0" cy="0"/>
          <a:chOff x="0" y="0"/>
          <a:chExt cx="0" cy="0"/>
        </a:xfrm>
      </p:grpSpPr>
      <p:pic>
        <p:nvPicPr>
          <p:cNvPr id="3" name="Picture 12" descr="Tageszeichnungen von Martin Graf: Papier stapeln">
            <a:extLst>
              <a:ext uri="{FF2B5EF4-FFF2-40B4-BE49-F238E27FC236}">
                <a16:creationId xmlns:a16="http://schemas.microsoft.com/office/drawing/2014/main" id="{8845F751-5A8B-861E-CA10-DA76EF167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6" y="2180036"/>
            <a:ext cx="3059497" cy="22143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ffice Organization: How to Organize Papers">
            <a:extLst>
              <a:ext uri="{FF2B5EF4-FFF2-40B4-BE49-F238E27FC236}">
                <a16:creationId xmlns:a16="http://schemas.microsoft.com/office/drawing/2014/main" id="{EF23FE61-E955-694E-C4AE-F7166DC6E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546" y="2180036"/>
            <a:ext cx="2793084" cy="18620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prove RAG data pipeline quality - Azure Databricks | Microsoft Learn">
            <a:extLst>
              <a:ext uri="{FF2B5EF4-FFF2-40B4-BE49-F238E27FC236}">
                <a16:creationId xmlns:a16="http://schemas.microsoft.com/office/drawing/2014/main" id="{985F28E0-BB73-1736-066B-C636FF2B3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26" y="2094429"/>
            <a:ext cx="3107657" cy="22999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Are Vector Embeddings?">
            <a:extLst>
              <a:ext uri="{FF2B5EF4-FFF2-40B4-BE49-F238E27FC236}">
                <a16:creationId xmlns:a16="http://schemas.microsoft.com/office/drawing/2014/main" id="{AFC245A3-CECD-BD00-B227-AF9953F35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44" y="2094429"/>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metal cylinder with a globe inside&#10;&#10;Description automatically generated">
            <a:extLst>
              <a:ext uri="{FF2B5EF4-FFF2-40B4-BE49-F238E27FC236}">
                <a16:creationId xmlns:a16="http://schemas.microsoft.com/office/drawing/2014/main" id="{7F0B5AEE-C915-8ADD-03F6-4E6EC44915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69705" y="2000421"/>
            <a:ext cx="2569265" cy="2569265"/>
          </a:xfrm>
          <a:prstGeom prst="rect">
            <a:avLst/>
          </a:prstGeom>
        </p:spPr>
      </p:pic>
      <p:pic>
        <p:nvPicPr>
          <p:cNvPr id="11" name="Picture 10" descr="Arrow Point Out Sticker by Gwyneth Draws">
            <a:extLst>
              <a:ext uri="{FF2B5EF4-FFF2-40B4-BE49-F238E27FC236}">
                <a16:creationId xmlns:a16="http://schemas.microsoft.com/office/drawing/2014/main" id="{7EC7B03D-1EB3-9CD7-F4C2-00EA1FFE0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177" y="285102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rrow Point Out Sticker by Gwyneth Draws">
            <a:extLst>
              <a:ext uri="{FF2B5EF4-FFF2-40B4-BE49-F238E27FC236}">
                <a16:creationId xmlns:a16="http://schemas.microsoft.com/office/drawing/2014/main" id="{494C8A3A-EC9C-8577-037F-649FC411F0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741"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rrow Point Out Sticker by Gwyneth Draws">
            <a:extLst>
              <a:ext uri="{FF2B5EF4-FFF2-40B4-BE49-F238E27FC236}">
                <a16:creationId xmlns:a16="http://schemas.microsoft.com/office/drawing/2014/main" id="{BD7096CB-B897-CABB-4AE5-9F320F37FA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9350"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3375E4C-F13A-0ADE-B0D3-8F583BCC2138}"/>
              </a:ext>
            </a:extLst>
          </p:cNvPr>
          <p:cNvSpPr txBox="1"/>
          <p:nvPr/>
        </p:nvSpPr>
        <p:spPr>
          <a:xfrm>
            <a:off x="342050" y="4545253"/>
            <a:ext cx="2852134" cy="400110"/>
          </a:xfrm>
          <a:prstGeom prst="rect">
            <a:avLst/>
          </a:prstGeom>
          <a:noFill/>
        </p:spPr>
        <p:txBody>
          <a:bodyPr wrap="square" rtlCol="0">
            <a:spAutoFit/>
          </a:bodyPr>
          <a:lstStyle/>
          <a:p>
            <a:r>
              <a:rPr lang="en-US" sz="2000" dirty="0"/>
              <a:t>Tons of unstructured data</a:t>
            </a:r>
          </a:p>
        </p:txBody>
      </p:sp>
      <p:sp>
        <p:nvSpPr>
          <p:cNvPr id="15" name="TextBox 14">
            <a:extLst>
              <a:ext uri="{FF2B5EF4-FFF2-40B4-BE49-F238E27FC236}">
                <a16:creationId xmlns:a16="http://schemas.microsoft.com/office/drawing/2014/main" id="{9CEB885C-03EB-8ED6-8722-485A9E0B8133}"/>
              </a:ext>
            </a:extLst>
          </p:cNvPr>
          <p:cNvSpPr txBox="1"/>
          <p:nvPr/>
        </p:nvSpPr>
        <p:spPr>
          <a:xfrm>
            <a:off x="4113989" y="4545253"/>
            <a:ext cx="1731693" cy="400110"/>
          </a:xfrm>
          <a:prstGeom prst="rect">
            <a:avLst/>
          </a:prstGeom>
          <a:noFill/>
        </p:spPr>
        <p:txBody>
          <a:bodyPr wrap="none" rtlCol="0">
            <a:spAutoFit/>
          </a:bodyPr>
          <a:lstStyle/>
          <a:p>
            <a:r>
              <a:rPr lang="en-US" sz="2000" dirty="0"/>
              <a:t>Chunks of data</a:t>
            </a:r>
          </a:p>
        </p:txBody>
      </p:sp>
      <p:sp>
        <p:nvSpPr>
          <p:cNvPr id="16" name="TextBox 15">
            <a:extLst>
              <a:ext uri="{FF2B5EF4-FFF2-40B4-BE49-F238E27FC236}">
                <a16:creationId xmlns:a16="http://schemas.microsoft.com/office/drawing/2014/main" id="{D08BFD12-9110-26E2-558A-F7997CEB9727}"/>
              </a:ext>
            </a:extLst>
          </p:cNvPr>
          <p:cNvSpPr txBox="1"/>
          <p:nvPr/>
        </p:nvSpPr>
        <p:spPr>
          <a:xfrm>
            <a:off x="7075726" y="4557646"/>
            <a:ext cx="2198807" cy="400110"/>
          </a:xfrm>
          <a:prstGeom prst="rect">
            <a:avLst/>
          </a:prstGeom>
          <a:noFill/>
        </p:spPr>
        <p:txBody>
          <a:bodyPr wrap="none" rtlCol="0">
            <a:spAutoFit/>
          </a:bodyPr>
          <a:lstStyle/>
          <a:p>
            <a:r>
              <a:rPr lang="en-US" sz="2000" dirty="0"/>
              <a:t>Vector Embeddings</a:t>
            </a:r>
          </a:p>
        </p:txBody>
      </p:sp>
      <p:sp>
        <p:nvSpPr>
          <p:cNvPr id="17" name="TextBox 16">
            <a:extLst>
              <a:ext uri="{FF2B5EF4-FFF2-40B4-BE49-F238E27FC236}">
                <a16:creationId xmlns:a16="http://schemas.microsoft.com/office/drawing/2014/main" id="{8C269229-06BB-F053-BD6E-6CC4282F15B6}"/>
              </a:ext>
            </a:extLst>
          </p:cNvPr>
          <p:cNvSpPr txBox="1"/>
          <p:nvPr/>
        </p:nvSpPr>
        <p:spPr>
          <a:xfrm>
            <a:off x="10138117" y="4557646"/>
            <a:ext cx="1893532" cy="400110"/>
          </a:xfrm>
          <a:prstGeom prst="rect">
            <a:avLst/>
          </a:prstGeom>
          <a:noFill/>
        </p:spPr>
        <p:txBody>
          <a:bodyPr wrap="none" rtlCol="0">
            <a:spAutoFit/>
          </a:bodyPr>
          <a:lstStyle/>
          <a:p>
            <a:r>
              <a:rPr lang="en-US" sz="2000" dirty="0"/>
              <a:t>Vector Database</a:t>
            </a:r>
          </a:p>
        </p:txBody>
      </p:sp>
      <p:sp>
        <p:nvSpPr>
          <p:cNvPr id="7" name="Title 3">
            <a:extLst>
              <a:ext uri="{FF2B5EF4-FFF2-40B4-BE49-F238E27FC236}">
                <a16:creationId xmlns:a16="http://schemas.microsoft.com/office/drawing/2014/main" id="{26AA0125-6AFE-401F-692C-FEDCBB285ED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Ingestion pipeline works?</a:t>
            </a:r>
            <a:endParaRPr lang="en-US" sz="5400" dirty="0"/>
          </a:p>
        </p:txBody>
      </p:sp>
    </p:spTree>
    <p:custDataLst>
      <p:tags r:id="rId1"/>
    </p:custDataLst>
    <p:extLst>
      <p:ext uri="{BB962C8B-B14F-4D97-AF65-F5344CB8AC3E}">
        <p14:creationId xmlns:p14="http://schemas.microsoft.com/office/powerpoint/2010/main" val="4290432606"/>
      </p:ext>
    </p:extLst>
  </p:cSld>
  <p:clrMapOvr>
    <a:masterClrMapping/>
  </p:clrMapOvr>
  <mc:AlternateContent xmlns:mc="http://schemas.openxmlformats.org/markup-compatibility/2006" xmlns:p14="http://schemas.microsoft.com/office/powerpoint/2010/main">
    <mc:Choice Requires="p14">
      <p:transition spd="slow" p14:dur="2000" advTm="112954"/>
    </mc:Choice>
    <mc:Fallback xmlns="">
      <p:transition spd="slow" advTm="112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925 -0.01968 L 0.33112 0.09514 L 0.33046 0.09375 " pathEditMode="relative" rAng="0" ptsTypes="AAA">
                                      <p:cBhvr>
                                        <p:cTn id="14" dur="2000" fill="hold"/>
                                        <p:tgtEl>
                                          <p:spTgt spid="7172"/>
                                        </p:tgtEl>
                                        <p:attrNameLst>
                                          <p:attrName>ppt_x</p:attrName>
                                          <p:attrName>ppt_y</p:attrName>
                                        </p:attrNameLst>
                                      </p:cBhvr>
                                      <p:rCtr x="17018" y="5741"/>
                                    </p:animMotion>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2000" fill="hold"/>
                                        <p:tgtEl>
                                          <p:spTgt spid="7172"/>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17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6610-6B14-E22C-5DC5-68D2567278C9}"/>
            </a:ext>
          </a:extLst>
        </p:cNvPr>
        <p:cNvGrpSpPr/>
        <p:nvPr/>
      </p:nvGrpSpPr>
      <p:grpSpPr>
        <a:xfrm>
          <a:off x="0" y="0"/>
          <a:ext cx="0" cy="0"/>
          <a:chOff x="0" y="0"/>
          <a:chExt cx="0" cy="0"/>
        </a:xfrm>
      </p:grpSpPr>
      <p:pic>
        <p:nvPicPr>
          <p:cNvPr id="1026" name="Picture 2" descr="Understanding K-Nearest Neighbors (KNN): Classification and Regression |  Towards AI">
            <a:extLst>
              <a:ext uri="{FF2B5EF4-FFF2-40B4-BE49-F238E27FC236}">
                <a16:creationId xmlns:a16="http://schemas.microsoft.com/office/drawing/2014/main" id="{50A754C0-59A2-6332-D190-93A01C7F7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098" y="3061779"/>
            <a:ext cx="1368119" cy="1146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tical Analysis Of Google's Gemini Model: Hype Or Hope? • Scientyfic  World">
            <a:extLst>
              <a:ext uri="{FF2B5EF4-FFF2-40B4-BE49-F238E27FC236}">
                <a16:creationId xmlns:a16="http://schemas.microsoft.com/office/drawing/2014/main" id="{60E209E1-0AE1-8AA9-6899-6525BE43BC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6497" y="4328991"/>
            <a:ext cx="3346704" cy="18825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rrow Point Out Sticker by Gwyneth Draws">
            <a:extLst>
              <a:ext uri="{FF2B5EF4-FFF2-40B4-BE49-F238E27FC236}">
                <a16:creationId xmlns:a16="http://schemas.microsoft.com/office/drawing/2014/main" id="{B363947C-0555-1011-A358-5CD714A68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964073" y="4977964"/>
            <a:ext cx="3225117" cy="13752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rrow Point Out Sticker by Gwyneth Draws">
            <a:extLst>
              <a:ext uri="{FF2B5EF4-FFF2-40B4-BE49-F238E27FC236}">
                <a16:creationId xmlns:a16="http://schemas.microsoft.com/office/drawing/2014/main" id="{352A5ED6-06AC-DA7D-75BD-47A7E2892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95350">
            <a:off x="1788104" y="3291968"/>
            <a:ext cx="3501016" cy="143103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antz Perfect Answer GIFs - Find &amp; Share on GIPHY">
            <a:extLst>
              <a:ext uri="{FF2B5EF4-FFF2-40B4-BE49-F238E27FC236}">
                <a16:creationId xmlns:a16="http://schemas.microsoft.com/office/drawing/2014/main" id="{0517A610-76D4-D604-FED0-2A12066E32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450" y="4614970"/>
            <a:ext cx="2190124" cy="163355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yping - Build GIF, SVG, APNG, CSS and Lottie Ajax Preloaders with  Loading.io">
            <a:extLst>
              <a:ext uri="{FF2B5EF4-FFF2-40B4-BE49-F238E27FC236}">
                <a16:creationId xmlns:a16="http://schemas.microsoft.com/office/drawing/2014/main" id="{7ED5F562-FFF1-9832-B7D1-F82E7F8E1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783" y="509712"/>
            <a:ext cx="1650299" cy="8664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itting in a chair using a computer&#10;&#10;Description automatically generated">
            <a:extLst>
              <a:ext uri="{FF2B5EF4-FFF2-40B4-BE49-F238E27FC236}">
                <a16:creationId xmlns:a16="http://schemas.microsoft.com/office/drawing/2014/main" id="{2E93EE26-0541-91AE-568D-F3611B6EA7E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80783" y="659511"/>
            <a:ext cx="2454952" cy="2334961"/>
          </a:xfrm>
          <a:prstGeom prst="rect">
            <a:avLst/>
          </a:prstGeom>
        </p:spPr>
      </p:pic>
      <p:pic>
        <p:nvPicPr>
          <p:cNvPr id="3074" name="Picture 2">
            <a:extLst>
              <a:ext uri="{FF2B5EF4-FFF2-40B4-BE49-F238E27FC236}">
                <a16:creationId xmlns:a16="http://schemas.microsoft.com/office/drawing/2014/main" id="{007EDC38-6D5B-9BB3-16EB-101EA57327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4726747" y="778381"/>
            <a:ext cx="2496187" cy="24834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3FBCD4-183A-6160-6E6D-F03E5F3266D2}"/>
              </a:ext>
            </a:extLst>
          </p:cNvPr>
          <p:cNvSpPr txBox="1"/>
          <p:nvPr/>
        </p:nvSpPr>
        <p:spPr>
          <a:xfrm>
            <a:off x="4223045" y="3261833"/>
            <a:ext cx="3503589" cy="400110"/>
          </a:xfrm>
          <a:prstGeom prst="rect">
            <a:avLst/>
          </a:prstGeom>
          <a:noFill/>
        </p:spPr>
        <p:txBody>
          <a:bodyPr wrap="square" rtlCol="0">
            <a:spAutoFit/>
          </a:bodyPr>
          <a:lstStyle/>
          <a:p>
            <a:pPr algn="ctr"/>
            <a:r>
              <a:rPr lang="en-US" sz="2000" b="1" dirty="0"/>
              <a:t>Embedding Models</a:t>
            </a:r>
          </a:p>
        </p:txBody>
      </p:sp>
      <p:sp>
        <p:nvSpPr>
          <p:cNvPr id="15" name="TextBox 14">
            <a:extLst>
              <a:ext uri="{FF2B5EF4-FFF2-40B4-BE49-F238E27FC236}">
                <a16:creationId xmlns:a16="http://schemas.microsoft.com/office/drawing/2014/main" id="{57092040-02E1-DE2B-0BDE-2590C5D215E6}"/>
              </a:ext>
            </a:extLst>
          </p:cNvPr>
          <p:cNvSpPr txBox="1"/>
          <p:nvPr/>
        </p:nvSpPr>
        <p:spPr>
          <a:xfrm>
            <a:off x="650126" y="3208405"/>
            <a:ext cx="2373745" cy="400110"/>
          </a:xfrm>
          <a:prstGeom prst="rect">
            <a:avLst/>
          </a:prstGeom>
          <a:noFill/>
        </p:spPr>
        <p:txBody>
          <a:bodyPr wrap="square" rtlCol="0">
            <a:spAutoFit/>
          </a:bodyPr>
          <a:lstStyle/>
          <a:p>
            <a:r>
              <a:rPr lang="en-US" sz="2000" b="1" dirty="0"/>
              <a:t>User Query</a:t>
            </a:r>
          </a:p>
        </p:txBody>
      </p:sp>
      <p:pic>
        <p:nvPicPr>
          <p:cNvPr id="16" name="Picture 15" descr="A metal cylinder with a globe inside&#10;&#10;Description automatically generated">
            <a:extLst>
              <a:ext uri="{FF2B5EF4-FFF2-40B4-BE49-F238E27FC236}">
                <a16:creationId xmlns:a16="http://schemas.microsoft.com/office/drawing/2014/main" id="{214741E4-7782-C17E-1224-E22FA2DF14A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15765" y="778381"/>
            <a:ext cx="2662414" cy="2662414"/>
          </a:xfrm>
          <a:prstGeom prst="rect">
            <a:avLst/>
          </a:prstGeom>
        </p:spPr>
      </p:pic>
      <p:sp>
        <p:nvSpPr>
          <p:cNvPr id="17" name="TextBox 16">
            <a:extLst>
              <a:ext uri="{FF2B5EF4-FFF2-40B4-BE49-F238E27FC236}">
                <a16:creationId xmlns:a16="http://schemas.microsoft.com/office/drawing/2014/main" id="{CB3F7863-D288-B527-5847-804422B9B0F8}"/>
              </a:ext>
            </a:extLst>
          </p:cNvPr>
          <p:cNvSpPr txBox="1"/>
          <p:nvPr/>
        </p:nvSpPr>
        <p:spPr>
          <a:xfrm>
            <a:off x="9650581" y="3323389"/>
            <a:ext cx="1929054" cy="677108"/>
          </a:xfrm>
          <a:prstGeom prst="rect">
            <a:avLst/>
          </a:prstGeom>
          <a:noFill/>
        </p:spPr>
        <p:txBody>
          <a:bodyPr wrap="none" rtlCol="0">
            <a:spAutoFit/>
          </a:bodyPr>
          <a:lstStyle/>
          <a:p>
            <a:r>
              <a:rPr lang="en-US" sz="2000" b="1" dirty="0"/>
              <a:t>Vector Database</a:t>
            </a:r>
          </a:p>
          <a:p>
            <a:endParaRPr lang="en-US" dirty="0"/>
          </a:p>
        </p:txBody>
      </p:sp>
      <p:sp>
        <p:nvSpPr>
          <p:cNvPr id="18" name="TextBox 17">
            <a:extLst>
              <a:ext uri="{FF2B5EF4-FFF2-40B4-BE49-F238E27FC236}">
                <a16:creationId xmlns:a16="http://schemas.microsoft.com/office/drawing/2014/main" id="{46A7C8BE-59E0-5F96-01A1-81387D439016}"/>
              </a:ext>
            </a:extLst>
          </p:cNvPr>
          <p:cNvSpPr txBox="1"/>
          <p:nvPr/>
        </p:nvSpPr>
        <p:spPr>
          <a:xfrm>
            <a:off x="5315183" y="6362284"/>
            <a:ext cx="627095" cy="400110"/>
          </a:xfrm>
          <a:prstGeom prst="rect">
            <a:avLst/>
          </a:prstGeom>
          <a:noFill/>
        </p:spPr>
        <p:txBody>
          <a:bodyPr wrap="none" rtlCol="0">
            <a:spAutoFit/>
          </a:bodyPr>
          <a:lstStyle/>
          <a:p>
            <a:r>
              <a:rPr lang="en-US" sz="2000" b="1" dirty="0"/>
              <a:t>LLM</a:t>
            </a:r>
          </a:p>
        </p:txBody>
      </p:sp>
      <p:pic>
        <p:nvPicPr>
          <p:cNvPr id="5126" name="Picture 6" descr="Arrow Point Out Sticker by Gwyneth Draws">
            <a:extLst>
              <a:ext uri="{FF2B5EF4-FFF2-40B4-BE49-F238E27FC236}">
                <a16:creationId xmlns:a16="http://schemas.microsoft.com/office/drawing/2014/main" id="{94F55E62-8ABD-09E6-D65D-9F721FA50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4168" y="1353034"/>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Arrow Point Out Sticker by Gwyneth Draws">
            <a:extLst>
              <a:ext uri="{FF2B5EF4-FFF2-40B4-BE49-F238E27FC236}">
                <a16:creationId xmlns:a16="http://schemas.microsoft.com/office/drawing/2014/main" id="{F0A45191-1752-13C5-958E-D7E5781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6634" y="1332497"/>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gnifying Glass Pro - Apps on Google Play">
            <a:extLst>
              <a:ext uri="{FF2B5EF4-FFF2-40B4-BE49-F238E27FC236}">
                <a16:creationId xmlns:a16="http://schemas.microsoft.com/office/drawing/2014/main" id="{A5F50CDE-E8C5-439A-61E1-103469B946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92820" y="1655436"/>
            <a:ext cx="908304" cy="908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C07649-B226-EA85-C0A7-AD4C48578507}"/>
              </a:ext>
            </a:extLst>
          </p:cNvPr>
          <p:cNvSpPr txBox="1"/>
          <p:nvPr/>
        </p:nvSpPr>
        <p:spPr>
          <a:xfrm>
            <a:off x="4549922" y="5926836"/>
            <a:ext cx="3092155" cy="584775"/>
          </a:xfrm>
          <a:prstGeom prst="rect">
            <a:avLst/>
          </a:prstGeom>
          <a:noFill/>
        </p:spPr>
        <p:txBody>
          <a:bodyPr wrap="square" rtlCol="0">
            <a:spAutoFit/>
          </a:bodyPr>
          <a:lstStyle/>
          <a:p>
            <a:r>
              <a:rPr lang="en-US" sz="3200" b="1" dirty="0"/>
              <a:t>K Documents</a:t>
            </a:r>
          </a:p>
        </p:txBody>
      </p:sp>
      <p:pic>
        <p:nvPicPr>
          <p:cNvPr id="12" name="Picture 6" descr="Arrow Point Out Sticker by Gwyneth Draws">
            <a:extLst>
              <a:ext uri="{FF2B5EF4-FFF2-40B4-BE49-F238E27FC236}">
                <a16:creationId xmlns:a16="http://schemas.microsoft.com/office/drawing/2014/main" id="{446F9EF0-296A-E677-7FE7-9ABF5C7ED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642625" y="4836292"/>
            <a:ext cx="1649439" cy="13752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2EBF10-48D0-5A3A-2C68-795952EF5471}"/>
              </a:ext>
            </a:extLst>
          </p:cNvPr>
          <p:cNvSpPr txBox="1"/>
          <p:nvPr/>
        </p:nvSpPr>
        <p:spPr>
          <a:xfrm>
            <a:off x="8383136" y="4061838"/>
            <a:ext cx="1721049" cy="369332"/>
          </a:xfrm>
          <a:prstGeom prst="rect">
            <a:avLst/>
          </a:prstGeom>
          <a:noFill/>
        </p:spPr>
        <p:txBody>
          <a:bodyPr wrap="none" rtlCol="0">
            <a:spAutoFit/>
          </a:bodyPr>
          <a:lstStyle/>
          <a:p>
            <a:r>
              <a:rPr lang="en-US" dirty="0"/>
              <a:t>Vector Similarity</a:t>
            </a:r>
          </a:p>
        </p:txBody>
      </p:sp>
      <p:sp>
        <p:nvSpPr>
          <p:cNvPr id="5" name="Title 3">
            <a:extLst>
              <a:ext uri="{FF2B5EF4-FFF2-40B4-BE49-F238E27FC236}">
                <a16:creationId xmlns:a16="http://schemas.microsoft.com/office/drawing/2014/main" id="{4BEFE765-A248-3BA4-D02F-DBDE4AED178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Retrieval pipeline works?</a:t>
            </a:r>
            <a:endParaRPr lang="en-US" sz="5400" dirty="0"/>
          </a:p>
        </p:txBody>
      </p:sp>
      <p:pic>
        <p:nvPicPr>
          <p:cNvPr id="7" name="Picture 6" descr="A white paper with black lines&#10;&#10;Description automatically generated">
            <a:extLst>
              <a:ext uri="{FF2B5EF4-FFF2-40B4-BE49-F238E27FC236}">
                <a16:creationId xmlns:a16="http://schemas.microsoft.com/office/drawing/2014/main" id="{AE22EF4A-90CA-E179-097F-E30029034020}"/>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085142" y="1545702"/>
            <a:ext cx="4286057" cy="4232481"/>
          </a:xfrm>
          <a:prstGeom prst="rect">
            <a:avLst/>
          </a:prstGeom>
        </p:spPr>
      </p:pic>
      <p:pic>
        <p:nvPicPr>
          <p:cNvPr id="10" name="Picture 6" descr="Arrow Point Out Sticker by Gwyneth Draws">
            <a:extLst>
              <a:ext uri="{FF2B5EF4-FFF2-40B4-BE49-F238E27FC236}">
                <a16:creationId xmlns:a16="http://schemas.microsoft.com/office/drawing/2014/main" id="{E0684145-5BB4-CBA4-B6DC-D1C73C4637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647649" y="3630240"/>
            <a:ext cx="1649439" cy="13752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78793129"/>
      </p:ext>
    </p:extLst>
  </p:cSld>
  <p:clrMapOvr>
    <a:masterClrMapping/>
  </p:clrMapOvr>
  <mc:AlternateContent xmlns:mc="http://schemas.openxmlformats.org/markup-compatibility/2006" xmlns:p14="http://schemas.microsoft.com/office/powerpoint/2010/main">
    <mc:Choice Requires="p14">
      <p:transition spd="slow" p14:dur="2000" advTm="54405"/>
    </mc:Choice>
    <mc:Fallback xmlns="">
      <p:transition spd="slow" advTm="54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5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5126"/>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51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path" presetSubtype="0" repeatCount="2000" accel="50000" decel="50000" fill="hold" nodeType="withEffect">
                                  <p:stCondLst>
                                    <p:cond delay="0"/>
                                  </p:stCondLst>
                                  <p:childTnLst>
                                    <p:animMotion origin="layout" path="M 2.08333E-6 -0.10695 C 0.04466 -0.10695 0.08112 -0.05093 0.08112 0.01805 C 0.08112 0.08704 0.04466 0.14305 2.08333E-6 0.14305 C -0.04479 0.14305 -0.08112 0.08704 -0.08112 0.01805 C -0.08112 -0.05093 -0.04479 -0.10695 2.08333E-6 -0.10695 Z " pathEditMode="relative" rAng="0" ptsTypes="AAAAA">
                                      <p:cBhvr>
                                        <p:cTn id="45" dur="5000" fill="hold"/>
                                        <p:tgtEl>
                                          <p:spTgt spid="5128"/>
                                        </p:tgtEl>
                                        <p:attrNameLst>
                                          <p:attrName>ppt_x</p:attrName>
                                          <p:attrName>ppt_y</p:attrName>
                                        </p:attrNameLst>
                                      </p:cBhvr>
                                      <p:rCtr x="0" y="12500"/>
                                    </p:animMotion>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fltVal val="0"/>
                                          </p:val>
                                        </p:tav>
                                        <p:tav tm="100000">
                                          <p:val>
                                            <p:strVal val="#ppt_w"/>
                                          </p:val>
                                        </p:tav>
                                      </p:tavLst>
                                    </p:anim>
                                    <p:anim calcmode="lin" valueType="num">
                                      <p:cBhvr>
                                        <p:cTn id="51" dur="1000" fill="hold"/>
                                        <p:tgtEl>
                                          <p:spTgt spid="7"/>
                                        </p:tgtEl>
                                        <p:attrNameLst>
                                          <p:attrName>ppt_h</p:attrName>
                                        </p:attrNameLst>
                                      </p:cBhvr>
                                      <p:tavLst>
                                        <p:tav tm="0">
                                          <p:val>
                                            <p:fltVal val="0"/>
                                          </p:val>
                                        </p:tav>
                                        <p:tav tm="100000">
                                          <p:val>
                                            <p:strVal val="#ppt_h"/>
                                          </p:val>
                                        </p:tav>
                                      </p:tavLst>
                                    </p:anim>
                                    <p:anim calcmode="lin" valueType="num">
                                      <p:cBhvr>
                                        <p:cTn id="52" dur="1000" fill="hold"/>
                                        <p:tgtEl>
                                          <p:spTgt spid="7"/>
                                        </p:tgtEl>
                                        <p:attrNameLst>
                                          <p:attrName>style.rotation</p:attrName>
                                        </p:attrNameLst>
                                      </p:cBhvr>
                                      <p:tavLst>
                                        <p:tav tm="0">
                                          <p:val>
                                            <p:fltVal val="90"/>
                                          </p:val>
                                        </p:tav>
                                        <p:tav tm="100000">
                                          <p:val>
                                            <p:fltVal val="0"/>
                                          </p:val>
                                        </p:tav>
                                      </p:tavLst>
                                    </p:anim>
                                    <p:animEffect transition="in" filter="fade">
                                      <p:cBhvr>
                                        <p:cTn id="53" dur="1000"/>
                                        <p:tgtEl>
                                          <p:spTgt spid="7"/>
                                        </p:tgtEl>
                                      </p:cBhvr>
                                    </p:animEffect>
                                  </p:childTnLst>
                                </p:cTn>
                              </p:par>
                              <p:par>
                                <p:cTn id="54" presetID="0" presetClass="path" presetSubtype="0" accel="50000" decel="50000" fill="hold" nodeType="withEffect">
                                  <p:stCondLst>
                                    <p:cond delay="0"/>
                                  </p:stCondLst>
                                  <p:childTnLst>
                                    <p:animMotion origin="layout" path="M 0.3375 -0.21667 L 0.00221 -0.00209 L 0.00221 -0.00347 " pathEditMode="relative" ptsTypes="AAA">
                                      <p:cBhvr>
                                        <p:cTn id="55" dur="2000" fill="hold"/>
                                        <p:tgtEl>
                                          <p:spTgt spid="7"/>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nodeType="clickEffect">
                                  <p:stCondLst>
                                    <p:cond delay="0"/>
                                  </p:stCondLst>
                                  <p:childTnLst>
                                    <p:animMotion origin="layout" path="M 2.70833E-6 2.22222E-6 L 0.36211 0.24051 L 0.36133 0.23912 " pathEditMode="relative" rAng="0" ptsTypes="AAA">
                                      <p:cBhvr>
                                        <p:cTn id="59" dur="2000" fill="hold"/>
                                        <p:tgtEl>
                                          <p:spTgt spid="7"/>
                                        </p:tgtEl>
                                        <p:attrNameLst>
                                          <p:attrName>ppt_x</p:attrName>
                                          <p:attrName>ppt_y</p:attrName>
                                        </p:attrNameLst>
                                      </p:cBhvr>
                                      <p:rCtr x="18099" y="12014"/>
                                    </p:animMotion>
                                  </p:childTnLst>
                                </p:cTn>
                              </p:par>
                              <p:par>
                                <p:cTn id="60" presetID="1"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2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childTnLst>
                                </p:cTn>
                              </p:par>
                              <p:par>
                                <p:cTn id="66" presetID="6" presetClass="emph" presetSubtype="0" fill="hold" nodeType="withEffect">
                                  <p:stCondLst>
                                    <p:cond delay="0"/>
                                  </p:stCondLst>
                                  <p:childTnLst>
                                    <p:animScale>
                                      <p:cBhvr>
                                        <p:cTn id="67" dur="2000" fill="hold"/>
                                        <p:tgtEl>
                                          <p:spTgt spid="7"/>
                                        </p:tgtEl>
                                      </p:cBhvr>
                                      <p:by x="50000" y="50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2" nodeType="clickEffect">
                                  <p:stCondLst>
                                    <p:cond delay="0"/>
                                  </p:stCondLst>
                                  <p:childTnLst>
                                    <p:set>
                                      <p:cBhvr>
                                        <p:cTn id="71" dur="1" fill="hold">
                                          <p:stCondLst>
                                            <p:cond delay="0"/>
                                          </p:stCondLst>
                                        </p:cTn>
                                        <p:tgtEl>
                                          <p:spTgt spid="9"/>
                                        </p:tgtEl>
                                        <p:attrNameLst>
                                          <p:attrName>style.visibility</p:attrName>
                                        </p:attrNameLst>
                                      </p:cBhvr>
                                      <p:to>
                                        <p:strVal val="visible"/>
                                      </p:to>
                                    </p:set>
                                  </p:childTnLst>
                                </p:cTn>
                              </p:par>
                              <p:par>
                                <p:cTn id="72" presetID="0" presetClass="path" presetSubtype="0" accel="50000" decel="50000" fill="hold" grpId="0" nodeType="withEffect">
                                  <p:stCondLst>
                                    <p:cond delay="0"/>
                                  </p:stCondLst>
                                  <p:childTnLst>
                                    <p:animMotion origin="layout" path="M -0.00638 -0.00463 L 0.36862 0.0375 L 0.36862 0.03611 " pathEditMode="relative" ptsTypes="AAA">
                                      <p:cBhvr>
                                        <p:cTn id="73" dur="2000" fill="hold"/>
                                        <p:tgtEl>
                                          <p:spTgt spid="9"/>
                                        </p:tgtEl>
                                        <p:attrNameLst>
                                          <p:attrName>ppt_x</p:attrName>
                                          <p:attrName>ppt_y</p:attrName>
                                        </p:attrNameLst>
                                      </p:cBhvr>
                                    </p:animMotion>
                                  </p:childTnLst>
                                </p:cTn>
                              </p:par>
                              <p:par>
                                <p:cTn id="74" presetID="6" presetClass="emph" presetSubtype="0" fill="hold" grpId="1" nodeType="withEffect">
                                  <p:stCondLst>
                                    <p:cond delay="0"/>
                                  </p:stCondLst>
                                  <p:childTnLst>
                                    <p:animScale>
                                      <p:cBhvr>
                                        <p:cTn id="75" dur="2000" fill="hold"/>
                                        <p:tgtEl>
                                          <p:spTgt spid="9"/>
                                        </p:tgtEl>
                                      </p:cBhvr>
                                      <p:by x="50000" y="50000"/>
                                    </p:animScale>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132"/>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8" grpId="0"/>
      <p:bldP spid="9" grpId="0"/>
      <p:bldP spid="9" grpId="1"/>
      <p:bldP spid="9" grpId="2"/>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2B51-ABFA-CB9F-94EC-8D1A60E933F7}"/>
              </a:ext>
            </a:extLst>
          </p:cNvPr>
          <p:cNvSpPr>
            <a:spLocks noGrp="1"/>
          </p:cNvSpPr>
          <p:nvPr>
            <p:ph type="title"/>
          </p:nvPr>
        </p:nvSpPr>
        <p:spPr>
          <a:xfrm>
            <a:off x="383100" y="187604"/>
            <a:ext cx="10710619" cy="796163"/>
          </a:xfrm>
        </p:spPr>
        <p:txBody>
          <a:bodyPr/>
          <a:lstStyle/>
          <a:p>
            <a:r>
              <a:rPr lang="en-US" dirty="0"/>
              <a:t>REALM : Retrieval Augmented Language Model</a:t>
            </a:r>
          </a:p>
        </p:txBody>
      </p:sp>
      <p:sp>
        <p:nvSpPr>
          <p:cNvPr id="3" name="Content Placeholder 2">
            <a:extLst>
              <a:ext uri="{FF2B5EF4-FFF2-40B4-BE49-F238E27FC236}">
                <a16:creationId xmlns:a16="http://schemas.microsoft.com/office/drawing/2014/main" id="{6FCC4D7A-0B89-42C1-CF60-68F6645C5E74}"/>
              </a:ext>
            </a:extLst>
          </p:cNvPr>
          <p:cNvSpPr>
            <a:spLocks noGrp="1"/>
          </p:cNvSpPr>
          <p:nvPr>
            <p:ph idx="1"/>
          </p:nvPr>
        </p:nvSpPr>
        <p:spPr>
          <a:xfrm>
            <a:off x="644771" y="1088137"/>
            <a:ext cx="10709031" cy="457199"/>
          </a:xfrm>
        </p:spPr>
        <p:txBody>
          <a:bodyPr>
            <a:normAutofit/>
          </a:bodyPr>
          <a:lstStyle/>
          <a:p>
            <a:r>
              <a:rPr lang="en-US" sz="2000" b="1" dirty="0"/>
              <a:t>Data Generation</a:t>
            </a:r>
            <a:endParaRPr lang="en-US" b="1" dirty="0"/>
          </a:p>
        </p:txBody>
      </p:sp>
      <p:sp>
        <p:nvSpPr>
          <p:cNvPr id="4" name="Slide Number Placeholder 3">
            <a:extLst>
              <a:ext uri="{FF2B5EF4-FFF2-40B4-BE49-F238E27FC236}">
                <a16:creationId xmlns:a16="http://schemas.microsoft.com/office/drawing/2014/main" id="{24EDCFCA-6152-8081-6F08-5C54B7BB136A}"/>
              </a:ext>
            </a:extLst>
          </p:cNvPr>
          <p:cNvSpPr>
            <a:spLocks noGrp="1"/>
          </p:cNvSpPr>
          <p:nvPr>
            <p:ph type="sldNum" sz="quarter" idx="12"/>
          </p:nvPr>
        </p:nvSpPr>
        <p:spPr/>
        <p:txBody>
          <a:bodyPr/>
          <a:lstStyle/>
          <a:p>
            <a:fld id="{AF566841-F213-4D51-B1D5-0B48849A4FB2}" type="slidenum">
              <a:rPr lang="en-US" smtClean="0"/>
              <a:t>5</a:t>
            </a:fld>
            <a:endParaRPr lang="en-US"/>
          </a:p>
        </p:txBody>
      </p:sp>
      <p:grpSp>
        <p:nvGrpSpPr>
          <p:cNvPr id="6" name="Group 5">
            <a:extLst>
              <a:ext uri="{FF2B5EF4-FFF2-40B4-BE49-F238E27FC236}">
                <a16:creationId xmlns:a16="http://schemas.microsoft.com/office/drawing/2014/main" id="{51216497-FD43-17A6-05E0-2DA0711C8D8E}"/>
              </a:ext>
            </a:extLst>
          </p:cNvPr>
          <p:cNvGrpSpPr/>
          <p:nvPr/>
        </p:nvGrpSpPr>
        <p:grpSpPr>
          <a:xfrm>
            <a:off x="3722984" y="1928790"/>
            <a:ext cx="3290463" cy="3290463"/>
            <a:chOff x="3722984" y="1928790"/>
            <a:chExt cx="3290463" cy="3290463"/>
          </a:xfrm>
        </p:grpSpPr>
        <p:pic>
          <p:nvPicPr>
            <p:cNvPr id="2050" name="Picture 2" descr="Website Crawling: What is it, How it Works, Types, Examples - VH-Info">
              <a:extLst>
                <a:ext uri="{FF2B5EF4-FFF2-40B4-BE49-F238E27FC236}">
                  <a16:creationId xmlns:a16="http://schemas.microsoft.com/office/drawing/2014/main" id="{B7FBFB5D-DF01-0EDD-970D-BC38B142C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984" y="1928790"/>
              <a:ext cx="3290463" cy="329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90CB03-8736-A95A-F696-43E0C0545271}"/>
                </a:ext>
              </a:extLst>
            </p:cNvPr>
            <p:cNvSpPr txBox="1"/>
            <p:nvPr/>
          </p:nvSpPr>
          <p:spPr>
            <a:xfrm>
              <a:off x="4485819" y="4757588"/>
              <a:ext cx="1892808" cy="461665"/>
            </a:xfrm>
            <a:prstGeom prst="rect">
              <a:avLst/>
            </a:prstGeom>
            <a:noFill/>
          </p:spPr>
          <p:txBody>
            <a:bodyPr wrap="square" rtlCol="0">
              <a:spAutoFit/>
            </a:bodyPr>
            <a:lstStyle/>
            <a:p>
              <a:r>
                <a:rPr lang="en-US" sz="2400" b="1" dirty="0"/>
                <a:t>Web Crawler</a:t>
              </a:r>
            </a:p>
          </p:txBody>
        </p:sp>
      </p:grpSp>
      <p:grpSp>
        <p:nvGrpSpPr>
          <p:cNvPr id="10" name="Group 9">
            <a:extLst>
              <a:ext uri="{FF2B5EF4-FFF2-40B4-BE49-F238E27FC236}">
                <a16:creationId xmlns:a16="http://schemas.microsoft.com/office/drawing/2014/main" id="{703397A8-66BF-AFD6-FD19-FE282A90A23D}"/>
              </a:ext>
            </a:extLst>
          </p:cNvPr>
          <p:cNvGrpSpPr/>
          <p:nvPr/>
        </p:nvGrpSpPr>
        <p:grpSpPr>
          <a:xfrm>
            <a:off x="3214886" y="1909499"/>
            <a:ext cx="4434674" cy="3470039"/>
            <a:chOff x="2578771" y="1858994"/>
            <a:chExt cx="5578887" cy="4326813"/>
          </a:xfrm>
        </p:grpSpPr>
        <p:pic>
          <p:nvPicPr>
            <p:cNvPr id="8" name="Picture 7">
              <a:extLst>
                <a:ext uri="{FF2B5EF4-FFF2-40B4-BE49-F238E27FC236}">
                  <a16:creationId xmlns:a16="http://schemas.microsoft.com/office/drawing/2014/main" id="{FDC0BA01-7ED1-246F-B672-1458F1EB1C46}"/>
                </a:ext>
              </a:extLst>
            </p:cNvPr>
            <p:cNvPicPr>
              <a:picLocks noChangeAspect="1"/>
            </p:cNvPicPr>
            <p:nvPr/>
          </p:nvPicPr>
          <p:blipFill>
            <a:blip r:embed="rId3"/>
            <a:stretch>
              <a:fillRect/>
            </a:stretch>
          </p:blipFill>
          <p:spPr>
            <a:xfrm>
              <a:off x="2578771" y="1858994"/>
              <a:ext cx="5578887" cy="4104188"/>
            </a:xfrm>
            <a:prstGeom prst="rect">
              <a:avLst/>
            </a:prstGeom>
          </p:spPr>
        </p:pic>
        <p:sp>
          <p:nvSpPr>
            <p:cNvPr id="9" name="TextBox 8">
              <a:extLst>
                <a:ext uri="{FF2B5EF4-FFF2-40B4-BE49-F238E27FC236}">
                  <a16:creationId xmlns:a16="http://schemas.microsoft.com/office/drawing/2014/main" id="{0A9DCC89-CDAD-E9B3-B0D1-A430BDDAC988}"/>
                </a:ext>
              </a:extLst>
            </p:cNvPr>
            <p:cNvSpPr txBox="1"/>
            <p:nvPr/>
          </p:nvSpPr>
          <p:spPr>
            <a:xfrm>
              <a:off x="4233681" y="5724142"/>
              <a:ext cx="2144946" cy="461665"/>
            </a:xfrm>
            <a:prstGeom prst="rect">
              <a:avLst/>
            </a:prstGeom>
            <a:noFill/>
          </p:spPr>
          <p:txBody>
            <a:bodyPr wrap="none" rtlCol="0">
              <a:spAutoFit/>
            </a:bodyPr>
            <a:lstStyle/>
            <a:p>
              <a:r>
                <a:rPr lang="en-US" sz="2400" b="1" dirty="0"/>
                <a:t>Network Graph</a:t>
              </a:r>
            </a:p>
          </p:txBody>
        </p:sp>
      </p:grpSp>
      <p:grpSp>
        <p:nvGrpSpPr>
          <p:cNvPr id="12" name="Group 11">
            <a:extLst>
              <a:ext uri="{FF2B5EF4-FFF2-40B4-BE49-F238E27FC236}">
                <a16:creationId xmlns:a16="http://schemas.microsoft.com/office/drawing/2014/main" id="{4D88CFD0-B00D-4F59-DE22-F4EDBEA9E0AF}"/>
              </a:ext>
            </a:extLst>
          </p:cNvPr>
          <p:cNvGrpSpPr/>
          <p:nvPr/>
        </p:nvGrpSpPr>
        <p:grpSpPr>
          <a:xfrm>
            <a:off x="7874773" y="1410582"/>
            <a:ext cx="2352976" cy="2609360"/>
            <a:chOff x="9194253" y="1545336"/>
            <a:chExt cx="2352976" cy="2609360"/>
          </a:xfrm>
        </p:grpSpPr>
        <p:pic>
          <p:nvPicPr>
            <p:cNvPr id="2052" name="Picture 4" descr="Imágenes de Llm: descubre bancos de fotos, ilustraciones, vectores y vídeos  de 16,832 | Adobe Stock">
              <a:extLst>
                <a:ext uri="{FF2B5EF4-FFF2-40B4-BE49-F238E27FC236}">
                  <a16:creationId xmlns:a16="http://schemas.microsoft.com/office/drawing/2014/main" id="{9181EAEA-08D4-9E88-7950-C69BF26C7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253" y="1545336"/>
              <a:ext cx="2352976" cy="23529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A42BF1-3C5D-1A9C-6C69-5E01F7268A39}"/>
                </a:ext>
              </a:extLst>
            </p:cNvPr>
            <p:cNvSpPr txBox="1"/>
            <p:nvPr/>
          </p:nvSpPr>
          <p:spPr>
            <a:xfrm>
              <a:off x="10116152" y="3693031"/>
              <a:ext cx="1126155" cy="461665"/>
            </a:xfrm>
            <a:prstGeom prst="rect">
              <a:avLst/>
            </a:prstGeom>
            <a:noFill/>
          </p:spPr>
          <p:txBody>
            <a:bodyPr wrap="square" rtlCol="0">
              <a:spAutoFit/>
            </a:bodyPr>
            <a:lstStyle/>
            <a:p>
              <a:r>
                <a:rPr lang="en-US" sz="2400" b="1" dirty="0"/>
                <a:t>LLM</a:t>
              </a:r>
            </a:p>
          </p:txBody>
        </p:sp>
      </p:grpSp>
      <p:pic>
        <p:nvPicPr>
          <p:cNvPr id="16" name="Picture 15">
            <a:extLst>
              <a:ext uri="{FF2B5EF4-FFF2-40B4-BE49-F238E27FC236}">
                <a16:creationId xmlns:a16="http://schemas.microsoft.com/office/drawing/2014/main" id="{D09BD392-42C4-59FB-540E-33D1B1ECFE3C}"/>
              </a:ext>
            </a:extLst>
          </p:cNvPr>
          <p:cNvPicPr>
            <a:picLocks noChangeAspect="1"/>
          </p:cNvPicPr>
          <p:nvPr/>
        </p:nvPicPr>
        <p:blipFill>
          <a:blip r:embed="rId5"/>
          <a:stretch>
            <a:fillRect/>
          </a:stretch>
        </p:blipFill>
        <p:spPr>
          <a:xfrm>
            <a:off x="2192171" y="1522194"/>
            <a:ext cx="8035578" cy="4221508"/>
          </a:xfrm>
          <a:prstGeom prst="rect">
            <a:avLst/>
          </a:prstGeom>
        </p:spPr>
      </p:pic>
      <p:pic>
        <p:nvPicPr>
          <p:cNvPr id="18" name="Picture 17">
            <a:extLst>
              <a:ext uri="{FF2B5EF4-FFF2-40B4-BE49-F238E27FC236}">
                <a16:creationId xmlns:a16="http://schemas.microsoft.com/office/drawing/2014/main" id="{C5A91101-4B8A-4AFC-DB6F-04CEFB5DF35F}"/>
              </a:ext>
            </a:extLst>
          </p:cNvPr>
          <p:cNvPicPr>
            <a:picLocks noChangeAspect="1"/>
          </p:cNvPicPr>
          <p:nvPr/>
        </p:nvPicPr>
        <p:blipFill>
          <a:blip r:embed="rId6"/>
          <a:stretch>
            <a:fillRect/>
          </a:stretch>
        </p:blipFill>
        <p:spPr>
          <a:xfrm>
            <a:off x="2585954" y="1291195"/>
            <a:ext cx="7298897" cy="4534163"/>
          </a:xfrm>
          <a:prstGeom prst="rect">
            <a:avLst/>
          </a:prstGeom>
        </p:spPr>
      </p:pic>
      <p:pic>
        <p:nvPicPr>
          <p:cNvPr id="2054" name="Picture 6" descr="Machine Free Icon Download | FreeImages">
            <a:extLst>
              <a:ext uri="{FF2B5EF4-FFF2-40B4-BE49-F238E27FC236}">
                <a16:creationId xmlns:a16="http://schemas.microsoft.com/office/drawing/2014/main" id="{274B2D83-CBF1-9C86-B8A4-BE0679ECE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8410" y="456533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rrow PNG, Arrow Transparent Background - FreeIconsPNG">
            <a:extLst>
              <a:ext uri="{FF2B5EF4-FFF2-40B4-BE49-F238E27FC236}">
                <a16:creationId xmlns:a16="http://schemas.microsoft.com/office/drawing/2014/main" id="{FBFA1BF9-D42E-7CB0-D185-6C96601C57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3757" y="173293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21A13BB4-2893-1374-4DC0-7806212415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3231" y="166933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F8C5C35E-A113-4E1B-397A-713739ADF7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8670454" y="3501256"/>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085C23BC-5BEC-62BA-3CB1-60CCF0CB0D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6619102" y="4709473"/>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Arrow PNG, Arrow Transparent Background - FreeIconsPNG">
            <a:extLst>
              <a:ext uri="{FF2B5EF4-FFF2-40B4-BE49-F238E27FC236}">
                <a16:creationId xmlns:a16="http://schemas.microsoft.com/office/drawing/2014/main" id="{F2108037-CF27-5739-E8BD-45914CBF2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4664902" y="474036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sters realm | RWBY Fanon Wiki | Fandom">
            <a:extLst>
              <a:ext uri="{FF2B5EF4-FFF2-40B4-BE49-F238E27FC236}">
                <a16:creationId xmlns:a16="http://schemas.microsoft.com/office/drawing/2014/main" id="{BC400343-095B-6615-72ED-F921D09E32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93854" y="100809"/>
            <a:ext cx="799729" cy="79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56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4.81481E-6 L -0.27903 -0.12384 " pathEditMode="relative" rAng="0" ptsTypes="AA">
                                      <p:cBhvr>
                                        <p:cTn id="10" dur="2000" fill="hold"/>
                                        <p:tgtEl>
                                          <p:spTgt spid="6"/>
                                        </p:tgtEl>
                                        <p:attrNameLst>
                                          <p:attrName>ppt_x</p:attrName>
                                          <p:attrName>ppt_y</p:attrName>
                                        </p:attrNameLst>
                                      </p:cBhvr>
                                      <p:rCtr x="-13958" y="-6204"/>
                                    </p:animMotion>
                                  </p:childTnLst>
                                </p:cTn>
                              </p:par>
                              <p:par>
                                <p:cTn id="11" presetID="6" presetClass="emph" presetSubtype="0" fill="hold" nodeType="withEffect">
                                  <p:stCondLst>
                                    <p:cond delay="0"/>
                                  </p:stCondLst>
                                  <p:childTnLst>
                                    <p:animScale>
                                      <p:cBhvr>
                                        <p:cTn id="12" dur="2000" fill="hold"/>
                                        <p:tgtEl>
                                          <p:spTgt spid="6"/>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91667E-6 -1.48148E-6 L 0.00742 -0.14884 " pathEditMode="relative" rAng="0" ptsTypes="AA">
                                      <p:cBhvr>
                                        <p:cTn id="23" dur="2000" fill="hold"/>
                                        <p:tgtEl>
                                          <p:spTgt spid="10"/>
                                        </p:tgtEl>
                                        <p:attrNameLst>
                                          <p:attrName>ppt_x</p:attrName>
                                          <p:attrName>ppt_y</p:attrName>
                                        </p:attrNameLst>
                                      </p:cBhvr>
                                      <p:rCtr x="365" y="-7454"/>
                                    </p:animMotion>
                                  </p:childTnLst>
                                </p:cTn>
                              </p:par>
                              <p:par>
                                <p:cTn id="24" presetID="6" presetClass="emph" presetSubtype="0" fill="hold" nodeType="withEffect">
                                  <p:stCondLst>
                                    <p:cond delay="0"/>
                                  </p:stCondLst>
                                  <p:childTnLst>
                                    <p:animScale>
                                      <p:cBhvr>
                                        <p:cTn id="25" dur="2000" fill="hold"/>
                                        <p:tgtEl>
                                          <p:spTgt spid="10"/>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5E-6 3.7037E-7 L 0.24141 0.2287 " pathEditMode="relative" rAng="0" ptsTypes="AA">
                                      <p:cBhvr>
                                        <p:cTn id="43" dur="2000" fill="hold"/>
                                        <p:tgtEl>
                                          <p:spTgt spid="16"/>
                                        </p:tgtEl>
                                        <p:attrNameLst>
                                          <p:attrName>ppt_x</p:attrName>
                                          <p:attrName>ppt_y</p:attrName>
                                        </p:attrNameLst>
                                      </p:cBhvr>
                                      <p:rCtr x="12070" y="11435"/>
                                    </p:animMotion>
                                  </p:childTnLst>
                                </p:cTn>
                              </p:par>
                              <p:par>
                                <p:cTn id="44" presetID="6" presetClass="emph" presetSubtype="0" fill="hold" nodeType="withEffect">
                                  <p:stCondLst>
                                    <p:cond delay="0"/>
                                  </p:stCondLst>
                                  <p:childTnLst>
                                    <p:animScale>
                                      <p:cBhvr>
                                        <p:cTn id="45" dur="2000" fill="hold"/>
                                        <p:tgtEl>
                                          <p:spTgt spid="16"/>
                                        </p:tgtEl>
                                      </p:cBhvr>
                                      <p:by x="50000" y="50000"/>
                                    </p:animScale>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1.66667E-6 0 L -0.27279 0.23958 " pathEditMode="relative" rAng="0" ptsTypes="AA">
                                      <p:cBhvr>
                                        <p:cTn id="60" dur="2000" fill="hold"/>
                                        <p:tgtEl>
                                          <p:spTgt spid="18"/>
                                        </p:tgtEl>
                                        <p:attrNameLst>
                                          <p:attrName>ppt_x</p:attrName>
                                          <p:attrName>ppt_y</p:attrName>
                                        </p:attrNameLst>
                                      </p:cBhvr>
                                      <p:rCtr x="-13646" y="11968"/>
                                    </p:animMotion>
                                  </p:childTnLst>
                                </p:cTn>
                              </p:par>
                              <p:par>
                                <p:cTn id="61" presetID="6" presetClass="emph" presetSubtype="0" fill="hold" nodeType="withEffect">
                                  <p:stCondLst>
                                    <p:cond delay="0"/>
                                  </p:stCondLst>
                                  <p:childTnLst>
                                    <p:animScale>
                                      <p:cBhvr>
                                        <p:cTn id="62" dur="2000" fill="hold"/>
                                        <p:tgtEl>
                                          <p:spTgt spid="18"/>
                                        </p:tgtEl>
                                      </p:cBhvr>
                                      <p:by x="50000" y="50000"/>
                                    </p:animScale>
                                  </p:childTnLst>
                                </p:cTn>
                              </p:par>
                            </p:childTnLst>
                          </p:cTn>
                        </p:par>
                        <p:par>
                          <p:cTn id="63" fill="hold">
                            <p:stCondLst>
                              <p:cond delay="2000"/>
                            </p:stCondLst>
                            <p:childTnLst>
                              <p:par>
                                <p:cTn id="64" presetID="1"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FEEC72-FDD1-611F-6205-69F9D19DCD58}"/>
              </a:ext>
            </a:extLst>
          </p:cNvPr>
          <p:cNvGrpSpPr>
            <a:grpSpLocks noGrp="1" noUngrp="1" noRot="1" noMove="1" noResize="1"/>
          </p:cNvGrpSpPr>
          <p:nvPr/>
        </p:nvGrpSpPr>
        <p:grpSpPr>
          <a:xfrm>
            <a:off x="3762034" y="2364125"/>
            <a:ext cx="3482580" cy="2620632"/>
            <a:chOff x="3762034" y="2364125"/>
            <a:chExt cx="3482580" cy="2620632"/>
          </a:xfrm>
        </p:grpSpPr>
        <p:pic>
          <p:nvPicPr>
            <p:cNvPr id="1030" name="Picture 6" descr="Website - Free web icons">
              <a:extLst>
                <a:ext uri="{FF2B5EF4-FFF2-40B4-BE49-F238E27FC236}">
                  <a16:creationId xmlns:a16="http://schemas.microsoft.com/office/drawing/2014/main" id="{0E7A0749-2C34-C93D-B6F6-C296137DC1E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03519" y="2397331"/>
              <a:ext cx="1941095" cy="19410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DF Reader App : Read All PDF - Apps on Google Play">
              <a:extLst>
                <a:ext uri="{FF2B5EF4-FFF2-40B4-BE49-F238E27FC236}">
                  <a16:creationId xmlns:a16="http://schemas.microsoft.com/office/drawing/2014/main" id="{F667C55A-37E3-14AC-BE9E-4577A2E13E1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62034" y="2364125"/>
              <a:ext cx="1767839" cy="17678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86C9A-84E4-76E3-77F8-F3B04EFEFCBD}"/>
                </a:ext>
              </a:extLst>
            </p:cNvPr>
            <p:cNvSpPr txBox="1">
              <a:spLocks noGrp="1" noRot="1" noMove="1" noResize="1" noEditPoints="1" noAdjustHandles="1" noChangeArrowheads="1" noChangeShapeType="1"/>
            </p:cNvSpPr>
            <p:nvPr/>
          </p:nvSpPr>
          <p:spPr>
            <a:xfrm>
              <a:off x="4261104" y="4338426"/>
              <a:ext cx="2871216" cy="646331"/>
            </a:xfrm>
            <a:prstGeom prst="rect">
              <a:avLst/>
            </a:prstGeom>
            <a:noFill/>
          </p:spPr>
          <p:txBody>
            <a:bodyPr wrap="square" rtlCol="0">
              <a:spAutoFit/>
            </a:bodyPr>
            <a:lstStyle/>
            <a:p>
              <a:r>
                <a:rPr lang="en-US" sz="3600" dirty="0"/>
                <a:t>PDF / Website</a:t>
              </a:r>
            </a:p>
          </p:txBody>
        </p:sp>
      </p:grpSp>
      <p:pic>
        <p:nvPicPr>
          <p:cNvPr id="1034" name="Picture 10" descr="enter image description here">
            <a:extLst>
              <a:ext uri="{FF2B5EF4-FFF2-40B4-BE49-F238E27FC236}">
                <a16:creationId xmlns:a16="http://schemas.microsoft.com/office/drawing/2014/main" id="{C5BB2CE5-6ACE-2B9D-99A2-4031360597E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20262" y="2102411"/>
            <a:ext cx="415290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itting in a chair using a computer&#10;&#10;Description automatically generated">
            <a:extLst>
              <a:ext uri="{FF2B5EF4-FFF2-40B4-BE49-F238E27FC236}">
                <a16:creationId xmlns:a16="http://schemas.microsoft.com/office/drawing/2014/main" id="{392DFA99-50AF-0CC5-44CD-30EE4EC01B2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02397" y="2210743"/>
            <a:ext cx="2454952" cy="2334961"/>
          </a:xfrm>
          <a:prstGeom prst="rect">
            <a:avLst/>
          </a:prstGeom>
        </p:spPr>
      </p:pic>
      <p:sp>
        <p:nvSpPr>
          <p:cNvPr id="2" name="Title 1">
            <a:extLst>
              <a:ext uri="{FF2B5EF4-FFF2-40B4-BE49-F238E27FC236}">
                <a16:creationId xmlns:a16="http://schemas.microsoft.com/office/drawing/2014/main" id="{9AB5D5F3-D7E6-80B5-69D1-7775FE50ABF5}"/>
              </a:ext>
            </a:extLst>
          </p:cNvPr>
          <p:cNvSpPr>
            <a:spLocks noGrp="1"/>
          </p:cNvSpPr>
          <p:nvPr>
            <p:ph type="title"/>
          </p:nvPr>
        </p:nvSpPr>
        <p:spPr>
          <a:xfrm>
            <a:off x="200904" y="82296"/>
            <a:ext cx="11991096" cy="797199"/>
          </a:xfrm>
        </p:spPr>
        <p:txBody>
          <a:bodyPr>
            <a:normAutofit fontScale="90000"/>
          </a:bodyPr>
          <a:lstStyle/>
          <a:p>
            <a:r>
              <a:rPr lang="en-US" dirty="0"/>
              <a:t>RAPTOR : Recursive Abstractive for Tree Organized Retrieval </a:t>
            </a:r>
          </a:p>
        </p:txBody>
      </p:sp>
      <p:sp>
        <p:nvSpPr>
          <p:cNvPr id="4" name="Slide Number Placeholder 3">
            <a:extLst>
              <a:ext uri="{FF2B5EF4-FFF2-40B4-BE49-F238E27FC236}">
                <a16:creationId xmlns:a16="http://schemas.microsoft.com/office/drawing/2014/main" id="{972FBD12-24EA-E5AA-FBC9-DE3F4F4F9BBE}"/>
              </a:ext>
            </a:extLst>
          </p:cNvPr>
          <p:cNvSpPr>
            <a:spLocks noGrp="1"/>
          </p:cNvSpPr>
          <p:nvPr>
            <p:ph type="sldNum" sz="quarter" idx="12"/>
          </p:nvPr>
        </p:nvSpPr>
        <p:spPr/>
        <p:txBody>
          <a:bodyPr/>
          <a:lstStyle/>
          <a:p>
            <a:fld id="{AF566841-F213-4D51-B1D5-0B48849A4FB2}" type="slidenum">
              <a:rPr lang="en-US" smtClean="0"/>
              <a:t>6</a:t>
            </a:fld>
            <a:endParaRPr lang="en-US"/>
          </a:p>
        </p:txBody>
      </p:sp>
      <p:sp>
        <p:nvSpPr>
          <p:cNvPr id="3" name="TextBox 2">
            <a:extLst>
              <a:ext uri="{FF2B5EF4-FFF2-40B4-BE49-F238E27FC236}">
                <a16:creationId xmlns:a16="http://schemas.microsoft.com/office/drawing/2014/main" id="{DDF538D3-4416-73AE-80B1-01FC6461AA46}"/>
              </a:ext>
            </a:extLst>
          </p:cNvPr>
          <p:cNvSpPr txBox="1"/>
          <p:nvPr/>
        </p:nvSpPr>
        <p:spPr>
          <a:xfrm>
            <a:off x="4486989" y="2483958"/>
            <a:ext cx="2419445" cy="523220"/>
          </a:xfrm>
          <a:prstGeom prst="rect">
            <a:avLst/>
          </a:prstGeom>
          <a:noFill/>
        </p:spPr>
        <p:txBody>
          <a:bodyPr wrap="none" rtlCol="0">
            <a:spAutoFit/>
          </a:bodyPr>
          <a:lstStyle/>
          <a:p>
            <a:r>
              <a:rPr lang="en-US" sz="2800" dirty="0"/>
              <a:t>Network Graph</a:t>
            </a:r>
          </a:p>
        </p:txBody>
      </p:sp>
      <p:pic>
        <p:nvPicPr>
          <p:cNvPr id="1032" name="Picture 8" descr="Machine learning vs Deep learning vs Artificial Intelligence | by Sunila  Gollapudi | DataDrivenInvestor">
            <a:extLst>
              <a:ext uri="{FF2B5EF4-FFF2-40B4-BE49-F238E27FC236}">
                <a16:creationId xmlns:a16="http://schemas.microsoft.com/office/drawing/2014/main" id="{679D8F98-7A5F-4503-D5FB-44617F42344A}"/>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51482" y="1179854"/>
            <a:ext cx="8289036" cy="4796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FD29E3E-0E94-E809-CC15-0E2FA4F0FD3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55648" y="1541286"/>
            <a:ext cx="10926700" cy="4023099"/>
          </a:xfrm>
          <a:prstGeom prst="rect">
            <a:avLst/>
          </a:prstGeom>
        </p:spPr>
      </p:pic>
      <p:sp>
        <p:nvSpPr>
          <p:cNvPr id="11" name="TextBox 10">
            <a:extLst>
              <a:ext uri="{FF2B5EF4-FFF2-40B4-BE49-F238E27FC236}">
                <a16:creationId xmlns:a16="http://schemas.microsoft.com/office/drawing/2014/main" id="{31B0F11F-5C0A-0642-CB6F-E11B4601DA8F}"/>
              </a:ext>
            </a:extLst>
          </p:cNvPr>
          <p:cNvSpPr txBox="1"/>
          <p:nvPr/>
        </p:nvSpPr>
        <p:spPr>
          <a:xfrm>
            <a:off x="7545910" y="2483958"/>
            <a:ext cx="3638732" cy="523220"/>
          </a:xfrm>
          <a:prstGeom prst="rect">
            <a:avLst/>
          </a:prstGeom>
          <a:noFill/>
        </p:spPr>
        <p:txBody>
          <a:bodyPr wrap="square" rtlCol="0">
            <a:spAutoFit/>
          </a:bodyPr>
          <a:lstStyle/>
          <a:p>
            <a:r>
              <a:rPr lang="en-US" sz="2800" dirty="0"/>
              <a:t>User Query + Network</a:t>
            </a:r>
          </a:p>
        </p:txBody>
      </p:sp>
      <p:grpSp>
        <p:nvGrpSpPr>
          <p:cNvPr id="14" name="Group 13">
            <a:extLst>
              <a:ext uri="{FF2B5EF4-FFF2-40B4-BE49-F238E27FC236}">
                <a16:creationId xmlns:a16="http://schemas.microsoft.com/office/drawing/2014/main" id="{0D4018FA-5745-5F94-A3EF-98C68816318B}"/>
              </a:ext>
            </a:extLst>
          </p:cNvPr>
          <p:cNvGrpSpPr/>
          <p:nvPr/>
        </p:nvGrpSpPr>
        <p:grpSpPr>
          <a:xfrm>
            <a:off x="4290882" y="2262029"/>
            <a:ext cx="2716230" cy="2818452"/>
            <a:chOff x="4290882" y="2262029"/>
            <a:chExt cx="2716230" cy="2818452"/>
          </a:xfrm>
        </p:grpSpPr>
        <p:pic>
          <p:nvPicPr>
            <p:cNvPr id="12" name="Picture 2" descr="Masters realm | RWBY Fanon Wiki | Fandom">
              <a:extLst>
                <a:ext uri="{FF2B5EF4-FFF2-40B4-BE49-F238E27FC236}">
                  <a16:creationId xmlns:a16="http://schemas.microsoft.com/office/drawing/2014/main" id="{80DF2E97-5CE1-036A-8BE3-3BC3BA7FE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0882" y="2262029"/>
              <a:ext cx="2644427" cy="26444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1C349B7-6987-7354-0D4B-BB2AB711EC3C}"/>
                </a:ext>
              </a:extLst>
            </p:cNvPr>
            <p:cNvSpPr txBox="1"/>
            <p:nvPr/>
          </p:nvSpPr>
          <p:spPr>
            <a:xfrm>
              <a:off x="5030884" y="4557261"/>
              <a:ext cx="1976228" cy="523220"/>
            </a:xfrm>
            <a:prstGeom prst="rect">
              <a:avLst/>
            </a:prstGeom>
            <a:noFill/>
          </p:spPr>
          <p:txBody>
            <a:bodyPr wrap="square" rtlCol="0">
              <a:spAutoFit/>
            </a:bodyPr>
            <a:lstStyle/>
            <a:p>
              <a:r>
                <a:rPr lang="en-US" sz="2800" dirty="0"/>
                <a:t>REALM</a:t>
              </a:r>
              <a:endParaRPr lang="en-US" dirty="0"/>
            </a:p>
          </p:txBody>
        </p:sp>
      </p:grpSp>
      <p:grpSp>
        <p:nvGrpSpPr>
          <p:cNvPr id="18" name="Group 17">
            <a:extLst>
              <a:ext uri="{FF2B5EF4-FFF2-40B4-BE49-F238E27FC236}">
                <a16:creationId xmlns:a16="http://schemas.microsoft.com/office/drawing/2014/main" id="{BC83C912-93F2-F935-1B5D-79C90040CAD7}"/>
              </a:ext>
            </a:extLst>
          </p:cNvPr>
          <p:cNvGrpSpPr/>
          <p:nvPr/>
        </p:nvGrpSpPr>
        <p:grpSpPr>
          <a:xfrm>
            <a:off x="4584984" y="3994588"/>
            <a:ext cx="2644427" cy="2091605"/>
            <a:chOff x="4584984" y="3994588"/>
            <a:chExt cx="2644427" cy="2091605"/>
          </a:xfrm>
        </p:grpSpPr>
        <p:pic>
          <p:nvPicPr>
            <p:cNvPr id="2050" name="Picture 2" descr="Standard beam search algorithm with beam size 2 | Download Scientific  Diagram">
              <a:extLst>
                <a:ext uri="{FF2B5EF4-FFF2-40B4-BE49-F238E27FC236}">
                  <a16:creationId xmlns:a16="http://schemas.microsoft.com/office/drawing/2014/main" id="{A51881E5-E2C9-05D3-FDC3-4737143028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4984" y="3994588"/>
              <a:ext cx="2644427" cy="18315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1345C75-9E4A-7D06-0611-B462E1CA9BE8}"/>
                </a:ext>
              </a:extLst>
            </p:cNvPr>
            <p:cNvSpPr txBox="1"/>
            <p:nvPr/>
          </p:nvSpPr>
          <p:spPr>
            <a:xfrm>
              <a:off x="4618832" y="5562973"/>
              <a:ext cx="2550955" cy="523220"/>
            </a:xfrm>
            <a:prstGeom prst="rect">
              <a:avLst/>
            </a:prstGeom>
            <a:noFill/>
          </p:spPr>
          <p:txBody>
            <a:bodyPr wrap="none" rtlCol="0">
              <a:spAutoFit/>
            </a:bodyPr>
            <a:lstStyle/>
            <a:p>
              <a:r>
                <a:rPr lang="en-US" sz="2800" dirty="0"/>
                <a:t>Path Predictions</a:t>
              </a:r>
            </a:p>
          </p:txBody>
        </p:sp>
      </p:grpSp>
      <p:pic>
        <p:nvPicPr>
          <p:cNvPr id="19" name="Picture 14" descr="Arrow PNG, Arrow Transparent Background - FreeIconsPNG">
            <a:extLst>
              <a:ext uri="{FF2B5EF4-FFF2-40B4-BE49-F238E27FC236}">
                <a16:creationId xmlns:a16="http://schemas.microsoft.com/office/drawing/2014/main" id="{B9696EB7-C9C9-8038-8D7E-CB57818000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0433" y="113925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Arrow PNG, Arrow Transparent Background - FreeIconsPNG">
            <a:extLst>
              <a:ext uri="{FF2B5EF4-FFF2-40B4-BE49-F238E27FC236}">
                <a16:creationId xmlns:a16="http://schemas.microsoft.com/office/drawing/2014/main" id="{ED58946B-D801-FFC0-EC9D-FC47C47C3C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1127" y="1139258"/>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543FE6E5-8FE3-4C23-3914-D30C21925B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9142797" y="287959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95710554-5B98-D84A-0CE9-E1607F2D1D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800000">
            <a:off x="7536071" y="4370341"/>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389E3744-859F-E23A-11FE-4032C98484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860703" y="2940009"/>
            <a:ext cx="1230357" cy="12743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BABE614-F3A9-3359-F9EF-85D749D5122B}"/>
              </a:ext>
            </a:extLst>
          </p:cNvPr>
          <p:cNvSpPr txBox="1"/>
          <p:nvPr/>
        </p:nvSpPr>
        <p:spPr>
          <a:xfrm>
            <a:off x="3917482" y="3516785"/>
            <a:ext cx="184731" cy="369332"/>
          </a:xfrm>
          <a:prstGeom prst="rect">
            <a:avLst/>
          </a:prstGeom>
          <a:noFill/>
        </p:spPr>
        <p:txBody>
          <a:bodyPr wrap="none" rtlCol="0">
            <a:spAutoFit/>
          </a:bodyPr>
          <a:lstStyle/>
          <a:p>
            <a:endParaRPr lang="en-US" dirty="0"/>
          </a:p>
        </p:txBody>
      </p:sp>
      <p:sp>
        <p:nvSpPr>
          <p:cNvPr id="25" name="Rectangle 3">
            <a:extLst>
              <a:ext uri="{FF2B5EF4-FFF2-40B4-BE49-F238E27FC236}">
                <a16:creationId xmlns:a16="http://schemas.microsoft.com/office/drawing/2014/main" id="{7F3A4F60-24B2-8B36-65E0-1DA9B48EE270}"/>
              </a:ext>
            </a:extLst>
          </p:cNvPr>
          <p:cNvSpPr>
            <a:spLocks noChangeArrowheads="1"/>
          </p:cNvSpPr>
          <p:nvPr/>
        </p:nvSpPr>
        <p:spPr bwMode="auto">
          <a:xfrm>
            <a:off x="3370433" y="3549327"/>
            <a:ext cx="4960875"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ar(--jp-code-font-family)"/>
              </a:rPr>
              <a:t>'Machine learning-&gt;Relationships to other fields-&gt;Data compression'</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103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2.59259E-6 L -0.31615 0.22292 " pathEditMode="relative" rAng="0" ptsTypes="AA">
                                      <p:cBhvr>
                                        <p:cTn id="10" dur="2000" fill="hold"/>
                                        <p:tgtEl>
                                          <p:spTgt spid="8"/>
                                        </p:tgtEl>
                                        <p:attrNameLst>
                                          <p:attrName>ppt_x</p:attrName>
                                          <p:attrName>ppt_y</p:attrName>
                                        </p:attrNameLst>
                                      </p:cBhvr>
                                      <p:rCtr x="-15807" y="11134"/>
                                    </p:animMotion>
                                  </p:childTnLst>
                                </p:cTn>
                              </p:par>
                              <p:par>
                                <p:cTn id="11" presetID="6" presetClass="emph" presetSubtype="0" fill="hold" nodeType="withEffect">
                                  <p:stCondLst>
                                    <p:cond delay="0"/>
                                  </p:stCondLst>
                                  <p:childTnLst>
                                    <p:animScale>
                                      <p:cBhvr>
                                        <p:cTn id="12" dur="2000" fill="hold"/>
                                        <p:tgtEl>
                                          <p:spTgt spid="8"/>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29167E-6 1.85185E-6 L -0.28424 -0.24375 " pathEditMode="relative" rAng="0" ptsTypes="AA">
                                      <p:cBhvr>
                                        <p:cTn id="23" dur="2000" fill="hold"/>
                                        <p:tgtEl>
                                          <p:spTgt spid="6"/>
                                        </p:tgtEl>
                                        <p:attrNameLst>
                                          <p:attrName>ppt_x</p:attrName>
                                          <p:attrName>ppt_y</p:attrName>
                                        </p:attrNameLst>
                                      </p:cBhvr>
                                      <p:rCtr x="-14219" y="-12199"/>
                                    </p:animMotion>
                                  </p:childTnLst>
                                </p:cTn>
                              </p:par>
                              <p:par>
                                <p:cTn id="24" presetID="6" presetClass="emph" presetSubtype="0" fill="hold" nodeType="withEffect">
                                  <p:stCondLst>
                                    <p:cond delay="0"/>
                                  </p:stCondLst>
                                  <p:childTnLst>
                                    <p:animScale>
                                      <p:cBhvr>
                                        <p:cTn id="25" dur="2000" fill="hold"/>
                                        <p:tgtEl>
                                          <p:spTgt spid="6"/>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3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5E-6 2.96296E-6 L -0.01367 -0.2831 " pathEditMode="relative" rAng="0" ptsTypes="AA">
                                      <p:cBhvr>
                                        <p:cTn id="42" dur="2000" fill="hold"/>
                                        <p:tgtEl>
                                          <p:spTgt spid="1034"/>
                                        </p:tgtEl>
                                        <p:attrNameLst>
                                          <p:attrName>ppt_x</p:attrName>
                                          <p:attrName>ppt_y</p:attrName>
                                        </p:attrNameLst>
                                      </p:cBhvr>
                                      <p:rCtr x="-690" y="-14167"/>
                                    </p:animMotion>
                                  </p:childTnLst>
                                </p:cTn>
                              </p:par>
                              <p:par>
                                <p:cTn id="43" presetID="6" presetClass="emph" presetSubtype="0" fill="hold" nodeType="withEffect">
                                  <p:stCondLst>
                                    <p:cond delay="0"/>
                                  </p:stCondLst>
                                  <p:childTnLst>
                                    <p:animScale>
                                      <p:cBhvr>
                                        <p:cTn id="44" dur="2000" fill="hold"/>
                                        <p:tgtEl>
                                          <p:spTgt spid="1034"/>
                                        </p:tgtEl>
                                      </p:cBhvr>
                                      <p:by x="70000" y="70000"/>
                                    </p:animScale>
                                  </p:childTnLst>
                                </p:cTn>
                              </p:par>
                            </p:childTnLst>
                          </p:cTn>
                        </p:par>
                        <p:par>
                          <p:cTn id="45" fill="hold">
                            <p:stCondLst>
                              <p:cond delay="2000"/>
                            </p:stCondLst>
                            <p:childTnLst>
                              <p:par>
                                <p:cTn id="46" presetID="1"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2.08333E-7 4.44444E-6 L 0.26536 -0.25533 " pathEditMode="relative" rAng="0" ptsTypes="AA">
                                      <p:cBhvr>
                                        <p:cTn id="58" dur="2000" fill="hold"/>
                                        <p:tgtEl>
                                          <p:spTgt spid="10"/>
                                        </p:tgtEl>
                                        <p:attrNameLst>
                                          <p:attrName>ppt_x</p:attrName>
                                          <p:attrName>ppt_y</p:attrName>
                                        </p:attrNameLst>
                                      </p:cBhvr>
                                      <p:rCtr x="13268" y="-12778"/>
                                    </p:animMotion>
                                  </p:childTnLst>
                                </p:cTn>
                              </p:par>
                              <p:par>
                                <p:cTn id="59" presetID="6" presetClass="emph" presetSubtype="0" fill="hold" nodeType="withEffect">
                                  <p:stCondLst>
                                    <p:cond delay="0"/>
                                  </p:stCondLst>
                                  <p:childTnLst>
                                    <p:animScale>
                                      <p:cBhvr>
                                        <p:cTn id="60" dur="2000" fill="hold"/>
                                        <p:tgtEl>
                                          <p:spTgt spid="10"/>
                                        </p:tgtEl>
                                      </p:cBhvr>
                                      <p:by x="35000" y="35000"/>
                                    </p:animScale>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1.25E-6 4.81481E-6 L 0.34063 0.1706 " pathEditMode="relative" rAng="0" ptsTypes="AA">
                                      <p:cBhvr>
                                        <p:cTn id="75" dur="2000" fill="hold"/>
                                        <p:tgtEl>
                                          <p:spTgt spid="14"/>
                                        </p:tgtEl>
                                        <p:attrNameLst>
                                          <p:attrName>ppt_x</p:attrName>
                                          <p:attrName>ppt_y</p:attrName>
                                        </p:attrNameLst>
                                      </p:cBhvr>
                                      <p:rCtr x="17031" y="8519"/>
                                    </p:animMotion>
                                  </p:childTnLst>
                                </p:cTn>
                              </p:par>
                              <p:par>
                                <p:cTn id="76" presetID="6" presetClass="emph" presetSubtype="0" fill="hold" nodeType="withEffect">
                                  <p:stCondLst>
                                    <p:cond delay="0"/>
                                  </p:stCondLst>
                                  <p:childTnLst>
                                    <p:animScale>
                                      <p:cBhvr>
                                        <p:cTn id="77" dur="2000" fill="hold"/>
                                        <p:tgtEl>
                                          <p:spTgt spid="14"/>
                                        </p:tgtEl>
                                      </p:cBhvr>
                                      <p:by x="70000" y="70000"/>
                                    </p:animScale>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FCB69-9132-AE5E-C818-2354D5E6953B}"/>
              </a:ext>
            </a:extLst>
          </p:cNvPr>
          <p:cNvSpPr>
            <a:spLocks noGrp="1"/>
          </p:cNvSpPr>
          <p:nvPr>
            <p:ph idx="1"/>
          </p:nvPr>
        </p:nvSpPr>
        <p:spPr>
          <a:xfrm>
            <a:off x="417443" y="1321904"/>
            <a:ext cx="10936359" cy="4738897"/>
          </a:xfrm>
        </p:spPr>
        <p:txBody>
          <a:bodyPr/>
          <a:lstStyle/>
          <a:p>
            <a:r>
              <a:rPr lang="en-US" dirty="0"/>
              <a:t>Context Tracking and Detailed Explanations : </a:t>
            </a:r>
            <a:r>
              <a:rPr lang="en-IN" dirty="0"/>
              <a:t>Graph/tree-like structure ensures seamless context retention and </a:t>
            </a:r>
            <a:r>
              <a:rPr lang="en-US" dirty="0"/>
              <a:t>enables comprehensive explanations without skipping topics (common in Vanilla RAG).</a:t>
            </a:r>
          </a:p>
          <a:p>
            <a:r>
              <a:rPr lang="en-IN" dirty="0"/>
              <a:t>Multimodal Context Awareness : </a:t>
            </a:r>
            <a:r>
              <a:rPr lang="en-US" dirty="0"/>
              <a:t>Tracks and integrates code or images within the document enhances explanations, akin to an interactive video experience.</a:t>
            </a:r>
          </a:p>
          <a:p>
            <a:r>
              <a:rPr lang="en-IN" dirty="0"/>
              <a:t>Reduced Hallucination : </a:t>
            </a:r>
            <a:r>
              <a:rPr lang="en-US" dirty="0"/>
              <a:t>Improves factual accuracy by leveraging structured context and reducing reliance on assumptions.</a:t>
            </a:r>
          </a:p>
          <a:p>
            <a:r>
              <a:rPr lang="en-IN" dirty="0"/>
              <a:t>Enhanced Scalability</a:t>
            </a:r>
            <a:r>
              <a:rPr lang="en-US" dirty="0"/>
              <a:t> : Efficiently handles large and complex datasets with better organization and retrieval capabilities.</a:t>
            </a:r>
          </a:p>
          <a:p>
            <a:r>
              <a:rPr lang="en-IN" dirty="0"/>
              <a:t>Improved Query Understanding</a:t>
            </a:r>
            <a:r>
              <a:rPr lang="en-US" dirty="0"/>
              <a:t> : Adapts to user-specific queries by dynamically navigating the graph structure for tailored responses.</a:t>
            </a:r>
          </a:p>
        </p:txBody>
      </p:sp>
      <p:sp>
        <p:nvSpPr>
          <p:cNvPr id="4" name="Slide Number Placeholder 3">
            <a:extLst>
              <a:ext uri="{FF2B5EF4-FFF2-40B4-BE49-F238E27FC236}">
                <a16:creationId xmlns:a16="http://schemas.microsoft.com/office/drawing/2014/main" id="{2133C846-F581-4FB9-C323-68CDEBC49004}"/>
              </a:ext>
            </a:extLst>
          </p:cNvPr>
          <p:cNvSpPr>
            <a:spLocks noGrp="1"/>
          </p:cNvSpPr>
          <p:nvPr>
            <p:ph type="sldNum" sz="quarter" idx="12"/>
          </p:nvPr>
        </p:nvSpPr>
        <p:spPr/>
        <p:txBody>
          <a:bodyPr/>
          <a:lstStyle/>
          <a:p>
            <a:fld id="{AF566841-F213-4D51-B1D5-0B48849A4FB2}" type="slidenum">
              <a:rPr lang="en-US" smtClean="0"/>
              <a:t>7</a:t>
            </a:fld>
            <a:endParaRPr lang="en-US"/>
          </a:p>
        </p:txBody>
      </p:sp>
      <p:sp>
        <p:nvSpPr>
          <p:cNvPr id="7" name="Title 1">
            <a:extLst>
              <a:ext uri="{FF2B5EF4-FFF2-40B4-BE49-F238E27FC236}">
                <a16:creationId xmlns:a16="http://schemas.microsoft.com/office/drawing/2014/main" id="{4FA509E2-EAE3-1BCA-6F18-53BDC21C30B8}"/>
              </a:ext>
            </a:extLst>
          </p:cNvPr>
          <p:cNvSpPr>
            <a:spLocks noGrp="1"/>
          </p:cNvSpPr>
          <p:nvPr>
            <p:ph type="title"/>
          </p:nvPr>
        </p:nvSpPr>
        <p:spPr>
          <a:xfrm>
            <a:off x="200904" y="82296"/>
            <a:ext cx="11991096" cy="797199"/>
          </a:xfrm>
        </p:spPr>
        <p:txBody>
          <a:bodyPr>
            <a:normAutofit/>
          </a:bodyPr>
          <a:lstStyle/>
          <a:p>
            <a:r>
              <a:rPr lang="en-US" dirty="0"/>
              <a:t>Advantages Over Vanilla RAG</a:t>
            </a:r>
          </a:p>
        </p:txBody>
      </p:sp>
    </p:spTree>
    <p:extLst>
      <p:ext uri="{BB962C8B-B14F-4D97-AF65-F5344CB8AC3E}">
        <p14:creationId xmlns:p14="http://schemas.microsoft.com/office/powerpoint/2010/main" val="184840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E18302-C32D-AC1C-121A-A85C2DC22ECF}"/>
              </a:ext>
            </a:extLst>
          </p:cNvPr>
          <p:cNvSpPr>
            <a:spLocks noGrp="1"/>
          </p:cNvSpPr>
          <p:nvPr>
            <p:ph type="sldNum" sz="quarter" idx="12"/>
          </p:nvPr>
        </p:nvSpPr>
        <p:spPr/>
        <p:txBody>
          <a:bodyPr/>
          <a:lstStyle/>
          <a:p>
            <a:fld id="{AF566841-F213-4D51-B1D5-0B48849A4FB2}" type="slidenum">
              <a:rPr lang="en-US" smtClean="0"/>
              <a:t>8</a:t>
            </a:fld>
            <a:endParaRPr lang="en-US"/>
          </a:p>
        </p:txBody>
      </p:sp>
      <p:pic>
        <p:nvPicPr>
          <p:cNvPr id="8" name="Video 7">
            <a:hlinkClick r:id="" action="ppaction://media"/>
            <a:extLst>
              <a:ext uri="{FF2B5EF4-FFF2-40B4-BE49-F238E27FC236}">
                <a16:creationId xmlns:a16="http://schemas.microsoft.com/office/drawing/2014/main" id="{B65730D8-A5A0-2A40-CCAD-0A437C43F8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7809" y="0"/>
            <a:ext cx="11439939" cy="6858000"/>
          </a:xfrm>
          <a:prstGeom prst="rect">
            <a:avLst/>
          </a:prstGeom>
        </p:spPr>
      </p:pic>
    </p:spTree>
    <p:extLst>
      <p:ext uri="{BB962C8B-B14F-4D97-AF65-F5344CB8AC3E}">
        <p14:creationId xmlns:p14="http://schemas.microsoft.com/office/powerpoint/2010/main" val="16806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17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50F94D-17E7-58FF-05F6-845959FC9913}"/>
              </a:ext>
            </a:extLst>
          </p:cNvPr>
          <p:cNvSpPr>
            <a:spLocks noGrp="1"/>
          </p:cNvSpPr>
          <p:nvPr>
            <p:ph type="sldNum" sz="quarter" idx="4294967295"/>
          </p:nvPr>
        </p:nvSpPr>
        <p:spPr>
          <a:xfrm>
            <a:off x="9448800" y="6276975"/>
            <a:ext cx="2743200" cy="365125"/>
          </a:xfrm>
        </p:spPr>
        <p:txBody>
          <a:bodyPr/>
          <a:lstStyle/>
          <a:p>
            <a:fld id="{AF566841-F213-4D51-B1D5-0B48849A4FB2}" type="slidenum">
              <a:rPr lang="en-US" smtClean="0"/>
              <a:t>9</a:t>
            </a:fld>
            <a:endParaRPr lang="en-US"/>
          </a:p>
        </p:txBody>
      </p:sp>
    </p:spTree>
    <p:extLst>
      <p:ext uri="{BB962C8B-B14F-4D97-AF65-F5344CB8AC3E}">
        <p14:creationId xmlns:p14="http://schemas.microsoft.com/office/powerpoint/2010/main" val="3861439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7.7|22.3|2.5|24.2"/>
</p:tagLst>
</file>

<file path=ppt/tags/tag2.xml><?xml version="1.0" encoding="utf-8"?>
<p:tagLst xmlns:a="http://schemas.openxmlformats.org/drawingml/2006/main" xmlns:r="http://schemas.openxmlformats.org/officeDocument/2006/relationships" xmlns:p="http://schemas.openxmlformats.org/presentationml/2006/main">
  <p:tag name="TIMING" val="|8.8|4.4|1.3|8.5|3|1.6|21.9"/>
</p:tagLst>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Stevens Theme</Template>
  <TotalTime>847</TotalTime>
  <Words>584</Words>
  <Application>Microsoft Office PowerPoint</Application>
  <PresentationFormat>Widescreen</PresentationFormat>
  <Paragraphs>54</Paragraphs>
  <Slides>9</Slides>
  <Notes>3</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9</vt:i4>
      </vt:variant>
    </vt:vector>
  </HeadingPairs>
  <TitlesOfParts>
    <vt:vector size="24" baseType="lpstr">
      <vt:lpstr>Aptos</vt:lpstr>
      <vt:lpstr>Arial</vt:lpstr>
      <vt:lpstr>Calibri</vt:lpstr>
      <vt:lpstr>Calibri Light</vt:lpstr>
      <vt:lpstr>Google Sans</vt:lpstr>
      <vt:lpstr>IBM Plex Sans</vt:lpstr>
      <vt:lpstr>IBM Plex Sans Light</vt:lpstr>
      <vt:lpstr>IBM Plex Sans SemiBold</vt:lpstr>
      <vt:lpstr>Saira Condensed Condensed Light</vt:lpstr>
      <vt:lpstr>Saira Condensed Condensed SemiBold</vt:lpstr>
      <vt:lpstr>System Font Regular</vt:lpstr>
      <vt:lpstr>var(--jp-code-font-family)</vt:lpstr>
      <vt:lpstr>Wingdings</vt:lpstr>
      <vt:lpstr>Stevens Theme</vt:lpstr>
      <vt:lpstr>stevens-institutional-ppt-2022-08</vt:lpstr>
      <vt:lpstr>RAG</vt:lpstr>
      <vt:lpstr>What is RAG ?</vt:lpstr>
      <vt:lpstr>PowerPoint Presentation</vt:lpstr>
      <vt:lpstr>PowerPoint Presentation</vt:lpstr>
      <vt:lpstr>REALM : Retrieval Augmented Language Model</vt:lpstr>
      <vt:lpstr>RAPTOR : Recursive Abstractive for Tree Organized Retrieval </vt:lpstr>
      <vt:lpstr>Advantages Over Vanilla RAG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Kamlakar Parate</cp:lastModifiedBy>
  <cp:revision>6</cp:revision>
  <dcterms:created xsi:type="dcterms:W3CDTF">2024-12-02T17:18:48Z</dcterms:created>
  <dcterms:modified xsi:type="dcterms:W3CDTF">2024-12-09T04:06:33Z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2024-12-02T17:43:56Z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aa152905-eaa9-4084-8d1e-b30dc00eddcb</vt:lpwstr>
  </property>
  <property fmtid="{D5CDD505-2E9C-101B-9397-08002B2CF9AE}" pid="8" name="MSIP_Label_a73fd474-4f3c-44ed-88fb-5cc4bd2471bf_ContentBits">
    <vt:lpwstr>0</vt:lpwstr>
  </property>
</Properties>
</file>